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74" r:id="rId1"/>
    <p:sldMasterId id="2147483687" r:id="rId2"/>
  </p:sldMasterIdLst>
  <p:notesMasterIdLst>
    <p:notesMasterId r:id="rId32"/>
  </p:notesMasterIdLst>
  <p:sldIdLst>
    <p:sldId id="288" r:id="rId3"/>
    <p:sldId id="607" r:id="rId4"/>
    <p:sldId id="603" r:id="rId5"/>
    <p:sldId id="329" r:id="rId6"/>
    <p:sldId id="271" r:id="rId7"/>
    <p:sldId id="604" r:id="rId8"/>
    <p:sldId id="605" r:id="rId9"/>
    <p:sldId id="568" r:id="rId10"/>
    <p:sldId id="494" r:id="rId11"/>
    <p:sldId id="279" r:id="rId12"/>
    <p:sldId id="270" r:id="rId13"/>
    <p:sldId id="458" r:id="rId14"/>
    <p:sldId id="601" r:id="rId15"/>
    <p:sldId id="576" r:id="rId16"/>
    <p:sldId id="567" r:id="rId17"/>
    <p:sldId id="579" r:id="rId18"/>
    <p:sldId id="610" r:id="rId19"/>
    <p:sldId id="611" r:id="rId20"/>
    <p:sldId id="597" r:id="rId21"/>
    <p:sldId id="608" r:id="rId22"/>
    <p:sldId id="273" r:id="rId23"/>
    <p:sldId id="256" r:id="rId24"/>
    <p:sldId id="278" r:id="rId25"/>
    <p:sldId id="573" r:id="rId26"/>
    <p:sldId id="612" r:id="rId27"/>
    <p:sldId id="493" r:id="rId28"/>
    <p:sldId id="595" r:id="rId29"/>
    <p:sldId id="594" r:id="rId30"/>
    <p:sldId id="609" r:id="rId31"/>
  </p:sldIdLst>
  <p:sldSz cx="12192000" cy="6858000"/>
  <p:notesSz cx="6797675" cy="9929813"/>
  <p:embeddedFontLst>
    <p:embeddedFont>
      <p:font typeface="ADLaM Display" panose="02010000000000000000" pitchFamily="2" charset="0"/>
      <p:regular r:id="rId33"/>
    </p:embeddedFont>
    <p:embeddedFont>
      <p:font typeface="D3 RoundSquarism" panose="020B0600000000000000" pitchFamily="34" charset="0"/>
      <p:regular r:id="rId34"/>
    </p:embeddedFont>
    <p:embeddedFont>
      <p:font typeface="Tahoma" panose="020B0604030504040204" pitchFamily="34" charset="0"/>
      <p:regular r:id="rId35"/>
      <p:bold r:id="rId3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6FCC8"/>
    <a:srgbClr val="BDF5C8"/>
    <a:srgbClr val="C1F0C7"/>
    <a:srgbClr val="0B0B45"/>
    <a:srgbClr val="E2AC00"/>
    <a:srgbClr val="99FFCC"/>
    <a:srgbClr val="FFCCFF"/>
    <a:srgbClr val="BF9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D928C-FBF5-4FE7-A999-624CA68590BE}" v="266" dt="2026-01-13T09:21:15.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3" autoAdjust="0"/>
    <p:restoredTop sz="94688" autoAdjust="0"/>
  </p:normalViewPr>
  <p:slideViewPr>
    <p:cSldViewPr snapToGrid="0">
      <p:cViewPr varScale="1">
        <p:scale>
          <a:sx n="139" d="100"/>
          <a:sy n="139" d="100"/>
        </p:scale>
        <p:origin x="327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2.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Morris" userId="7b67f5c6e7c8ead5" providerId="LiveId" clId="{3D41ED7C-16DB-4985-91A7-17A0565711DE}"/>
    <pc:docChg chg="custSel addSld delSld modSld sldOrd">
      <pc:chgData name="Mark Morris" userId="7b67f5c6e7c8ead5" providerId="LiveId" clId="{3D41ED7C-16DB-4985-91A7-17A0565711DE}" dt="2026-01-13T09:21:19.372" v="981" actId="20577"/>
      <pc:docMkLst>
        <pc:docMk/>
      </pc:docMkLst>
      <pc:sldChg chg="delSp modSp mod">
        <pc:chgData name="Mark Morris" userId="7b67f5c6e7c8ead5" providerId="LiveId" clId="{3D41ED7C-16DB-4985-91A7-17A0565711DE}" dt="2026-01-13T09:12:19.123" v="926" actId="478"/>
        <pc:sldMkLst>
          <pc:docMk/>
          <pc:sldMk cId="3407737338" sldId="256"/>
        </pc:sldMkLst>
        <pc:spChg chg="del">
          <ac:chgData name="Mark Morris" userId="7b67f5c6e7c8ead5" providerId="LiveId" clId="{3D41ED7C-16DB-4985-91A7-17A0565711DE}" dt="2026-01-13T09:12:19.123" v="926" actId="478"/>
          <ac:spMkLst>
            <pc:docMk/>
            <pc:sldMk cId="3407737338" sldId="256"/>
            <ac:spMk id="3" creationId="{F6126FFE-7E17-4F97-9F10-8EDA7665A857}"/>
          </ac:spMkLst>
        </pc:spChg>
        <pc:spChg chg="mod">
          <ac:chgData name="Mark Morris" userId="7b67f5c6e7c8ead5" providerId="LiveId" clId="{3D41ED7C-16DB-4985-91A7-17A0565711DE}" dt="2026-01-13T09:11:41.952" v="922" actId="20577"/>
          <ac:spMkLst>
            <pc:docMk/>
            <pc:sldMk cId="3407737338" sldId="256"/>
            <ac:spMk id="5" creationId="{BCE5675E-B887-5184-4D9C-5F7F39B2A8B8}"/>
          </ac:spMkLst>
        </pc:spChg>
      </pc:sldChg>
      <pc:sldChg chg="delSp modSp mod addAnim delAnim modAnim">
        <pc:chgData name="Mark Morris" userId="7b67f5c6e7c8ead5" providerId="LiveId" clId="{3D41ED7C-16DB-4985-91A7-17A0565711DE}" dt="2026-01-11T21:10:57.758" v="792"/>
        <pc:sldMkLst>
          <pc:docMk/>
          <pc:sldMk cId="1933836670" sldId="271"/>
        </pc:sldMkLst>
        <pc:spChg chg="mod">
          <ac:chgData name="Mark Morris" userId="7b67f5c6e7c8ead5" providerId="LiveId" clId="{3D41ED7C-16DB-4985-91A7-17A0565711DE}" dt="2026-01-11T21:09:53.943" v="790" actId="1076"/>
          <ac:spMkLst>
            <pc:docMk/>
            <pc:sldMk cId="1933836670" sldId="271"/>
            <ac:spMk id="6" creationId="{7E879798-37A2-1205-5F8C-9995249943A3}"/>
          </ac:spMkLst>
        </pc:spChg>
        <pc:spChg chg="mod">
          <ac:chgData name="Mark Morris" userId="7b67f5c6e7c8ead5" providerId="LiveId" clId="{3D41ED7C-16DB-4985-91A7-17A0565711DE}" dt="2026-01-11T21:01:06.689" v="721" actId="790"/>
          <ac:spMkLst>
            <pc:docMk/>
            <pc:sldMk cId="1933836670" sldId="271"/>
            <ac:spMk id="16" creationId="{7DBA8C6F-DA35-14AE-F8CA-FA3D8D644F77}"/>
          </ac:spMkLst>
        </pc:spChg>
        <pc:picChg chg="mod">
          <ac:chgData name="Mark Morris" userId="7b67f5c6e7c8ead5" providerId="LiveId" clId="{3D41ED7C-16DB-4985-91A7-17A0565711DE}" dt="2026-01-11T21:07:15.421" v="752" actId="1076"/>
          <ac:picMkLst>
            <pc:docMk/>
            <pc:sldMk cId="1933836670" sldId="271"/>
            <ac:picMk id="4" creationId="{B4CB9D77-A0FF-A22B-36E0-76BA5F27A98C}"/>
          </ac:picMkLst>
        </pc:picChg>
        <pc:cxnChg chg="mod">
          <ac:chgData name="Mark Morris" userId="7b67f5c6e7c8ead5" providerId="LiveId" clId="{3D41ED7C-16DB-4985-91A7-17A0565711DE}" dt="2026-01-11T21:09:37.609" v="789" actId="14100"/>
          <ac:cxnSpMkLst>
            <pc:docMk/>
            <pc:sldMk cId="1933836670" sldId="271"/>
            <ac:cxnSpMk id="5" creationId="{0ADC67B7-70DC-362F-AF77-4DA548C4A1FF}"/>
          </ac:cxnSpMkLst>
        </pc:cxnChg>
        <pc:cxnChg chg="mod">
          <ac:chgData name="Mark Morris" userId="7b67f5c6e7c8ead5" providerId="LiveId" clId="{3D41ED7C-16DB-4985-91A7-17A0565711DE}" dt="2026-01-11T21:08:46.286" v="771" actId="1035"/>
          <ac:cxnSpMkLst>
            <pc:docMk/>
            <pc:sldMk cId="1933836670" sldId="271"/>
            <ac:cxnSpMk id="10" creationId="{CC1DEAE1-0B8C-3AD2-F900-F707FF9AD87F}"/>
          </ac:cxnSpMkLst>
        </pc:cxnChg>
        <pc:cxnChg chg="mod">
          <ac:chgData name="Mark Morris" userId="7b67f5c6e7c8ead5" providerId="LiveId" clId="{3D41ED7C-16DB-4985-91A7-17A0565711DE}" dt="2026-01-11T21:09:24.982" v="788" actId="1036"/>
          <ac:cxnSpMkLst>
            <pc:docMk/>
            <pc:sldMk cId="1933836670" sldId="271"/>
            <ac:cxnSpMk id="11" creationId="{66916B83-D590-C4C3-6AE3-0E7F19107593}"/>
          </ac:cxnSpMkLst>
        </pc:cxnChg>
        <pc:cxnChg chg="mod">
          <ac:chgData name="Mark Morris" userId="7b67f5c6e7c8ead5" providerId="LiveId" clId="{3D41ED7C-16DB-4985-91A7-17A0565711DE}" dt="2026-01-11T21:09:00.873" v="780" actId="1036"/>
          <ac:cxnSpMkLst>
            <pc:docMk/>
            <pc:sldMk cId="1933836670" sldId="271"/>
            <ac:cxnSpMk id="13" creationId="{89378242-B410-4976-A614-07FCB2E143C1}"/>
          </ac:cxnSpMkLst>
        </pc:cxnChg>
        <pc:cxnChg chg="mod">
          <ac:chgData name="Mark Morris" userId="7b67f5c6e7c8ead5" providerId="LiveId" clId="{3D41ED7C-16DB-4985-91A7-17A0565711DE}" dt="2026-01-11T21:08:54.647" v="775" actId="1035"/>
          <ac:cxnSpMkLst>
            <pc:docMk/>
            <pc:sldMk cId="1933836670" sldId="271"/>
            <ac:cxnSpMk id="18" creationId="{B31B2753-1E6C-A3CD-7F15-B0F8A20589F2}"/>
          </ac:cxnSpMkLst>
        </pc:cxnChg>
      </pc:sldChg>
      <pc:sldChg chg="delSp modSp mod">
        <pc:chgData name="Mark Morris" userId="7b67f5c6e7c8ead5" providerId="LiveId" clId="{3D41ED7C-16DB-4985-91A7-17A0565711DE}" dt="2026-01-13T09:12:13.212" v="925" actId="478"/>
        <pc:sldMkLst>
          <pc:docMk/>
          <pc:sldMk cId="1651575202" sldId="273"/>
        </pc:sldMkLst>
        <pc:spChg chg="del">
          <ac:chgData name="Mark Morris" userId="7b67f5c6e7c8ead5" providerId="LiveId" clId="{3D41ED7C-16DB-4985-91A7-17A0565711DE}" dt="2026-01-13T09:12:13.212" v="925" actId="478"/>
          <ac:spMkLst>
            <pc:docMk/>
            <pc:sldMk cId="1651575202" sldId="273"/>
            <ac:spMk id="4" creationId="{77672191-17D7-4F9D-A4F6-7078091D6AAB}"/>
          </ac:spMkLst>
        </pc:spChg>
        <pc:spChg chg="mod">
          <ac:chgData name="Mark Morris" userId="7b67f5c6e7c8ead5" providerId="LiveId" clId="{3D41ED7C-16DB-4985-91A7-17A0565711DE}" dt="2026-01-13T09:11:32.197" v="921" actId="20577"/>
          <ac:spMkLst>
            <pc:docMk/>
            <pc:sldMk cId="1651575202" sldId="273"/>
            <ac:spMk id="18" creationId="{078E4A2F-0F8A-08BD-1408-F1063BEC505C}"/>
          </ac:spMkLst>
        </pc:spChg>
      </pc:sldChg>
      <pc:sldChg chg="delSp modSp mod">
        <pc:chgData name="Mark Morris" userId="7b67f5c6e7c8ead5" providerId="LiveId" clId="{3D41ED7C-16DB-4985-91A7-17A0565711DE}" dt="2026-01-13T09:12:25.344" v="927" actId="478"/>
        <pc:sldMkLst>
          <pc:docMk/>
          <pc:sldMk cId="75859428" sldId="278"/>
        </pc:sldMkLst>
        <pc:spChg chg="del">
          <ac:chgData name="Mark Morris" userId="7b67f5c6e7c8ead5" providerId="LiveId" clId="{3D41ED7C-16DB-4985-91A7-17A0565711DE}" dt="2026-01-13T09:12:25.344" v="927" actId="478"/>
          <ac:spMkLst>
            <pc:docMk/>
            <pc:sldMk cId="75859428" sldId="278"/>
            <ac:spMk id="5" creationId="{EE2F2BE9-97F6-7A78-477D-E0560EF383CD}"/>
          </ac:spMkLst>
        </pc:spChg>
        <pc:spChg chg="mod">
          <ac:chgData name="Mark Morris" userId="7b67f5c6e7c8ead5" providerId="LiveId" clId="{3D41ED7C-16DB-4985-91A7-17A0565711DE}" dt="2026-01-13T09:11:49.474" v="923" actId="20577"/>
          <ac:spMkLst>
            <pc:docMk/>
            <pc:sldMk cId="75859428" sldId="278"/>
            <ac:spMk id="9" creationId="{A9CE5DC8-9782-C8EF-8BA8-88E057E7A469}"/>
          </ac:spMkLst>
        </pc:spChg>
      </pc:sldChg>
      <pc:sldChg chg="delSp modSp mod delAnim">
        <pc:chgData name="Mark Morris" userId="7b67f5c6e7c8ead5" providerId="LiveId" clId="{3D41ED7C-16DB-4985-91A7-17A0565711DE}" dt="2026-01-13T09:15:29.023" v="974" actId="20577"/>
        <pc:sldMkLst>
          <pc:docMk/>
          <pc:sldMk cId="2750261246" sldId="329"/>
        </pc:sldMkLst>
        <pc:spChg chg="mod">
          <ac:chgData name="Mark Morris" userId="7b67f5c6e7c8ead5" providerId="LiveId" clId="{3D41ED7C-16DB-4985-91A7-17A0565711DE}" dt="2026-01-13T09:15:29.023" v="974" actId="20577"/>
          <ac:spMkLst>
            <pc:docMk/>
            <pc:sldMk cId="2750261246" sldId="329"/>
            <ac:spMk id="4" creationId="{00000000-0000-0000-0000-000000000000}"/>
          </ac:spMkLst>
        </pc:spChg>
        <pc:spChg chg="mod">
          <ac:chgData name="Mark Morris" userId="7b67f5c6e7c8ead5" providerId="LiveId" clId="{3D41ED7C-16DB-4985-91A7-17A0565711DE}" dt="2026-01-11T20:55:55.821" v="655" actId="14100"/>
          <ac:spMkLst>
            <pc:docMk/>
            <pc:sldMk cId="2750261246" sldId="329"/>
            <ac:spMk id="8" creationId="{00000000-0000-0000-0000-000000000000}"/>
          </ac:spMkLst>
        </pc:spChg>
        <pc:spChg chg="mod">
          <ac:chgData name="Mark Morris" userId="7b67f5c6e7c8ead5" providerId="LiveId" clId="{3D41ED7C-16DB-4985-91A7-17A0565711DE}" dt="2026-01-11T20:57:59.751" v="659" actId="1076"/>
          <ac:spMkLst>
            <pc:docMk/>
            <pc:sldMk cId="2750261246" sldId="329"/>
            <ac:spMk id="9" creationId="{00000000-0000-0000-0000-000000000000}"/>
          </ac:spMkLst>
        </pc:spChg>
        <pc:graphicFrameChg chg="modGraphic">
          <ac:chgData name="Mark Morris" userId="7b67f5c6e7c8ead5" providerId="LiveId" clId="{3D41ED7C-16DB-4985-91A7-17A0565711DE}" dt="2026-01-11T20:57:52.463" v="658" actId="20577"/>
          <ac:graphicFrameMkLst>
            <pc:docMk/>
            <pc:sldMk cId="2750261246" sldId="329"/>
            <ac:graphicFrameMk id="15" creationId="{00000000-0000-0000-0000-000000000000}"/>
          </ac:graphicFrameMkLst>
        </pc:graphicFrameChg>
      </pc:sldChg>
      <pc:sldChg chg="delSp modSp mod">
        <pc:chgData name="Mark Morris" userId="7b67f5c6e7c8ead5" providerId="LiveId" clId="{3D41ED7C-16DB-4985-91A7-17A0565711DE}" dt="2026-01-13T09:12:43.153" v="930" actId="478"/>
        <pc:sldMkLst>
          <pc:docMk/>
          <pc:sldMk cId="1294571716" sldId="493"/>
        </pc:sldMkLst>
        <pc:spChg chg="del">
          <ac:chgData name="Mark Morris" userId="7b67f5c6e7c8ead5" providerId="LiveId" clId="{3D41ED7C-16DB-4985-91A7-17A0565711DE}" dt="2026-01-13T09:12:43.153" v="930" actId="478"/>
          <ac:spMkLst>
            <pc:docMk/>
            <pc:sldMk cId="1294571716" sldId="493"/>
            <ac:spMk id="18" creationId="{932BBFD2-9A01-4053-F18D-1CA39B4267DC}"/>
          </ac:spMkLst>
        </pc:spChg>
        <pc:spChg chg="mod">
          <ac:chgData name="Mark Morris" userId="7b67f5c6e7c8ead5" providerId="LiveId" clId="{3D41ED7C-16DB-4985-91A7-17A0565711DE}" dt="2026-01-11T20:19:50.853" v="59" actId="20577"/>
          <ac:spMkLst>
            <pc:docMk/>
            <pc:sldMk cId="1294571716" sldId="493"/>
            <ac:spMk id="21" creationId="{1986E483-DD8A-A9F8-39F0-F40D522CD6AB}"/>
          </ac:spMkLst>
        </pc:spChg>
      </pc:sldChg>
      <pc:sldChg chg="modSp mod">
        <pc:chgData name="Mark Morris" userId="7b67f5c6e7c8ead5" providerId="LiveId" clId="{3D41ED7C-16DB-4985-91A7-17A0565711DE}" dt="2026-01-11T21:13:46.423" v="825" actId="1076"/>
        <pc:sldMkLst>
          <pc:docMk/>
          <pc:sldMk cId="3677920650" sldId="494"/>
        </pc:sldMkLst>
        <pc:spChg chg="mod">
          <ac:chgData name="Mark Morris" userId="7b67f5c6e7c8ead5" providerId="LiveId" clId="{3D41ED7C-16DB-4985-91A7-17A0565711DE}" dt="2026-01-11T21:13:46.423" v="825" actId="1076"/>
          <ac:spMkLst>
            <pc:docMk/>
            <pc:sldMk cId="3677920650" sldId="494"/>
            <ac:spMk id="2" creationId="{203AE1F4-EA34-5554-A28F-DF623A2BB7E4}"/>
          </ac:spMkLst>
        </pc:spChg>
      </pc:sldChg>
      <pc:sldChg chg="modSp mod ord modAnim">
        <pc:chgData name="Mark Morris" userId="7b67f5c6e7c8ead5" providerId="LiveId" clId="{3D41ED7C-16DB-4985-91A7-17A0565711DE}" dt="2026-01-11T21:16:51.492" v="833"/>
        <pc:sldMkLst>
          <pc:docMk/>
          <pc:sldMk cId="1587647629" sldId="567"/>
        </pc:sldMkLst>
        <pc:spChg chg="mod">
          <ac:chgData name="Mark Morris" userId="7b67f5c6e7c8ead5" providerId="LiveId" clId="{3D41ED7C-16DB-4985-91A7-17A0565711DE}" dt="2026-01-11T20:18:01.554" v="44" actId="20577"/>
          <ac:spMkLst>
            <pc:docMk/>
            <pc:sldMk cId="1587647629" sldId="567"/>
            <ac:spMk id="13" creationId="{BFEED89C-924E-F91B-08EA-209D12F30A41}"/>
          </ac:spMkLst>
        </pc:spChg>
      </pc:sldChg>
      <pc:sldChg chg="addSp delSp modSp mod">
        <pc:chgData name="Mark Morris" userId="7b67f5c6e7c8ead5" providerId="LiveId" clId="{3D41ED7C-16DB-4985-91A7-17A0565711DE}" dt="2026-01-13T09:12:38.152" v="929" actId="478"/>
        <pc:sldMkLst>
          <pc:docMk/>
          <pc:sldMk cId="848469766" sldId="573"/>
        </pc:sldMkLst>
        <pc:spChg chg="del">
          <ac:chgData name="Mark Morris" userId="7b67f5c6e7c8ead5" providerId="LiveId" clId="{3D41ED7C-16DB-4985-91A7-17A0565711DE}" dt="2026-01-13T09:12:38.152" v="929" actId="478"/>
          <ac:spMkLst>
            <pc:docMk/>
            <pc:sldMk cId="848469766" sldId="573"/>
            <ac:spMk id="2" creationId="{5CBE29AA-EBE8-9F70-FA9D-525DA536EAF2}"/>
          </ac:spMkLst>
        </pc:spChg>
        <pc:spChg chg="add mod">
          <ac:chgData name="Mark Morris" userId="7b67f5c6e7c8ead5" providerId="LiveId" clId="{3D41ED7C-16DB-4985-91A7-17A0565711DE}" dt="2026-01-11T21:26:36.945" v="917" actId="255"/>
          <ac:spMkLst>
            <pc:docMk/>
            <pc:sldMk cId="848469766" sldId="573"/>
            <ac:spMk id="4" creationId="{8977B7C3-03B8-F7C6-CC1F-8D07B7530D23}"/>
          </ac:spMkLst>
        </pc:spChg>
        <pc:spChg chg="mod">
          <ac:chgData name="Mark Morris" userId="7b67f5c6e7c8ead5" providerId="LiveId" clId="{3D41ED7C-16DB-4985-91A7-17A0565711DE}" dt="2026-01-13T09:11:57.687" v="924" actId="20577"/>
          <ac:spMkLst>
            <pc:docMk/>
            <pc:sldMk cId="848469766" sldId="573"/>
            <ac:spMk id="9" creationId="{9CB17B84-823C-F615-98CC-FAA63115F7B7}"/>
          </ac:spMkLst>
        </pc:spChg>
        <pc:picChg chg="mod">
          <ac:chgData name="Mark Morris" userId="7b67f5c6e7c8ead5" providerId="LiveId" clId="{3D41ED7C-16DB-4985-91A7-17A0565711DE}" dt="2026-01-11T20:24:25.945" v="128" actId="1076"/>
          <ac:picMkLst>
            <pc:docMk/>
            <pc:sldMk cId="848469766" sldId="573"/>
            <ac:picMk id="6" creationId="{3268695A-3D3D-91EE-885B-67518983B840}"/>
          </ac:picMkLst>
        </pc:picChg>
      </pc:sldChg>
      <pc:sldChg chg="modSp mod ord">
        <pc:chgData name="Mark Morris" userId="7b67f5c6e7c8ead5" providerId="LiveId" clId="{3D41ED7C-16DB-4985-91A7-17A0565711DE}" dt="2026-01-11T20:20:31.155" v="65" actId="20577"/>
        <pc:sldMkLst>
          <pc:docMk/>
          <pc:sldMk cId="3958272803" sldId="576"/>
        </pc:sldMkLst>
        <pc:spChg chg="mod">
          <ac:chgData name="Mark Morris" userId="7b67f5c6e7c8ead5" providerId="LiveId" clId="{3D41ED7C-16DB-4985-91A7-17A0565711DE}" dt="2026-01-11T20:20:31.155" v="65" actId="20577"/>
          <ac:spMkLst>
            <pc:docMk/>
            <pc:sldMk cId="3958272803" sldId="576"/>
            <ac:spMk id="3" creationId="{CF7217D3-BFBC-767D-21BA-1BDD23386A98}"/>
          </ac:spMkLst>
        </pc:spChg>
      </pc:sldChg>
      <pc:sldChg chg="modSp mod">
        <pc:chgData name="Mark Morris" userId="7b67f5c6e7c8ead5" providerId="LiveId" clId="{3D41ED7C-16DB-4985-91A7-17A0565711DE}" dt="2026-01-11T20:18:17.697" v="45" actId="20577"/>
        <pc:sldMkLst>
          <pc:docMk/>
          <pc:sldMk cId="1781258479" sldId="579"/>
        </pc:sldMkLst>
        <pc:spChg chg="mod">
          <ac:chgData name="Mark Morris" userId="7b67f5c6e7c8ead5" providerId="LiveId" clId="{3D41ED7C-16DB-4985-91A7-17A0565711DE}" dt="2026-01-11T20:18:17.697" v="45" actId="20577"/>
          <ac:spMkLst>
            <pc:docMk/>
            <pc:sldMk cId="1781258479" sldId="579"/>
            <ac:spMk id="24" creationId="{0342E2DC-B296-E76E-7917-D353EC3A760B}"/>
          </ac:spMkLst>
        </pc:spChg>
      </pc:sldChg>
      <pc:sldChg chg="modSp mod">
        <pc:chgData name="Mark Morris" userId="7b67f5c6e7c8ead5" providerId="LiveId" clId="{3D41ED7C-16DB-4985-91A7-17A0565711DE}" dt="2026-01-11T20:22:30.500" v="84" actId="20577"/>
        <pc:sldMkLst>
          <pc:docMk/>
          <pc:sldMk cId="4106151780" sldId="595"/>
        </pc:sldMkLst>
        <pc:spChg chg="mod">
          <ac:chgData name="Mark Morris" userId="7b67f5c6e7c8ead5" providerId="LiveId" clId="{3D41ED7C-16DB-4985-91A7-17A0565711DE}" dt="2026-01-11T20:22:02.744" v="82" actId="20577"/>
          <ac:spMkLst>
            <pc:docMk/>
            <pc:sldMk cId="4106151780" sldId="595"/>
            <ac:spMk id="5" creationId="{62C49428-0232-9041-C808-734A76E3CE51}"/>
          </ac:spMkLst>
        </pc:spChg>
        <pc:spChg chg="mod">
          <ac:chgData name="Mark Morris" userId="7b67f5c6e7c8ead5" providerId="LiveId" clId="{3D41ED7C-16DB-4985-91A7-17A0565711DE}" dt="2026-01-11T20:19:55.547" v="60" actId="20577"/>
          <ac:spMkLst>
            <pc:docMk/>
            <pc:sldMk cId="4106151780" sldId="595"/>
            <ac:spMk id="6" creationId="{2F051899-2452-CF43-B40C-D7F822A41167}"/>
          </ac:spMkLst>
        </pc:spChg>
        <pc:spChg chg="mod">
          <ac:chgData name="Mark Morris" userId="7b67f5c6e7c8ead5" providerId="LiveId" clId="{3D41ED7C-16DB-4985-91A7-17A0565711DE}" dt="2026-01-11T20:22:30.500" v="84" actId="20577"/>
          <ac:spMkLst>
            <pc:docMk/>
            <pc:sldMk cId="4106151780" sldId="595"/>
            <ac:spMk id="9" creationId="{DF76F2F4-500E-0D82-8B64-870C32CD57FD}"/>
          </ac:spMkLst>
        </pc:spChg>
      </pc:sldChg>
      <pc:sldChg chg="modSp mod">
        <pc:chgData name="Mark Morris" userId="7b67f5c6e7c8ead5" providerId="LiveId" clId="{3D41ED7C-16DB-4985-91A7-17A0565711DE}" dt="2026-01-11T20:19:00.663" v="53" actId="20577"/>
        <pc:sldMkLst>
          <pc:docMk/>
          <pc:sldMk cId="1105132188" sldId="597"/>
        </pc:sldMkLst>
        <pc:spChg chg="mod">
          <ac:chgData name="Mark Morris" userId="7b67f5c6e7c8ead5" providerId="LiveId" clId="{3D41ED7C-16DB-4985-91A7-17A0565711DE}" dt="2026-01-11T20:19:00.663" v="53" actId="20577"/>
          <ac:spMkLst>
            <pc:docMk/>
            <pc:sldMk cId="1105132188" sldId="597"/>
            <ac:spMk id="8" creationId="{728C3364-238F-427C-617A-D23E3EA85100}"/>
          </ac:spMkLst>
        </pc:spChg>
      </pc:sldChg>
      <pc:sldChg chg="modSp mod">
        <pc:chgData name="Mark Morris" userId="7b67f5c6e7c8ead5" providerId="LiveId" clId="{3D41ED7C-16DB-4985-91A7-17A0565711DE}" dt="2026-01-13T09:15:39.476" v="978" actId="20577"/>
        <pc:sldMkLst>
          <pc:docMk/>
          <pc:sldMk cId="3921586693" sldId="603"/>
        </pc:sldMkLst>
        <pc:spChg chg="mod">
          <ac:chgData name="Mark Morris" userId="7b67f5c6e7c8ead5" providerId="LiveId" clId="{3D41ED7C-16DB-4985-91A7-17A0565711DE}" dt="2026-01-13T09:15:39.476" v="978" actId="20577"/>
          <ac:spMkLst>
            <pc:docMk/>
            <pc:sldMk cId="3921586693" sldId="603"/>
            <ac:spMk id="6" creationId="{315C99AC-B2EC-09B6-7CA5-EC85057AEB55}"/>
          </ac:spMkLst>
        </pc:spChg>
      </pc:sldChg>
      <pc:sldChg chg="modSp mod">
        <pc:chgData name="Mark Morris" userId="7b67f5c6e7c8ead5" providerId="LiveId" clId="{3D41ED7C-16DB-4985-91A7-17A0565711DE}" dt="2026-01-13T09:15:07.456" v="965" actId="20577"/>
        <pc:sldMkLst>
          <pc:docMk/>
          <pc:sldMk cId="3188744106" sldId="604"/>
        </pc:sldMkLst>
        <pc:spChg chg="mod">
          <ac:chgData name="Mark Morris" userId="7b67f5c6e7c8ead5" providerId="LiveId" clId="{3D41ED7C-16DB-4985-91A7-17A0565711DE}" dt="2026-01-13T09:15:07.456" v="965" actId="20577"/>
          <ac:spMkLst>
            <pc:docMk/>
            <pc:sldMk cId="3188744106" sldId="604"/>
            <ac:spMk id="2" creationId="{4A186D00-0E71-806B-12F8-0BF7D7FA0728}"/>
          </ac:spMkLst>
        </pc:spChg>
      </pc:sldChg>
      <pc:sldChg chg="modSp mod">
        <pc:chgData name="Mark Morris" userId="7b67f5c6e7c8ead5" providerId="LiveId" clId="{3D41ED7C-16DB-4985-91A7-17A0565711DE}" dt="2026-01-13T09:15:18.936" v="970" actId="20577"/>
        <pc:sldMkLst>
          <pc:docMk/>
          <pc:sldMk cId="890642015" sldId="605"/>
        </pc:sldMkLst>
        <pc:spChg chg="mod">
          <ac:chgData name="Mark Morris" userId="7b67f5c6e7c8ead5" providerId="LiveId" clId="{3D41ED7C-16DB-4985-91A7-17A0565711DE}" dt="2026-01-13T09:15:18.936" v="970" actId="20577"/>
          <ac:spMkLst>
            <pc:docMk/>
            <pc:sldMk cId="890642015" sldId="605"/>
            <ac:spMk id="4" creationId="{B545AAC5-58F2-9EAA-F9AA-E5C95E135E70}"/>
          </ac:spMkLst>
        </pc:spChg>
        <pc:spChg chg="mod">
          <ac:chgData name="Mark Morris" userId="7b67f5c6e7c8ead5" providerId="LiveId" clId="{3D41ED7C-16DB-4985-91A7-17A0565711DE}" dt="2026-01-11T21:12:36.759" v="804" actId="1076"/>
          <ac:spMkLst>
            <pc:docMk/>
            <pc:sldMk cId="890642015" sldId="605"/>
            <ac:spMk id="10" creationId="{9247FE74-54E6-579E-3FC9-9C42F15F593F}"/>
          </ac:spMkLst>
        </pc:spChg>
      </pc:sldChg>
      <pc:sldChg chg="modSp mod modAnim">
        <pc:chgData name="Mark Morris" userId="7b67f5c6e7c8ead5" providerId="LiveId" clId="{3D41ED7C-16DB-4985-91A7-17A0565711DE}" dt="2026-01-13T09:15:48.471" v="979" actId="1076"/>
        <pc:sldMkLst>
          <pc:docMk/>
          <pc:sldMk cId="2996500117" sldId="607"/>
        </pc:sldMkLst>
        <pc:spChg chg="mod">
          <ac:chgData name="Mark Morris" userId="7b67f5c6e7c8ead5" providerId="LiveId" clId="{3D41ED7C-16DB-4985-91A7-17A0565711DE}" dt="2026-01-13T09:15:48.471" v="979" actId="1076"/>
          <ac:spMkLst>
            <pc:docMk/>
            <pc:sldMk cId="2996500117" sldId="607"/>
            <ac:spMk id="4" creationId="{BF14B216-C850-A12B-B70A-CDCFDDB77ABE}"/>
          </ac:spMkLst>
        </pc:spChg>
        <pc:spChg chg="mod">
          <ac:chgData name="Mark Morris" userId="7b67f5c6e7c8ead5" providerId="LiveId" clId="{3D41ED7C-16DB-4985-91A7-17A0565711DE}" dt="2026-01-11T20:17:12.098" v="37" actId="20577"/>
          <ac:spMkLst>
            <pc:docMk/>
            <pc:sldMk cId="2996500117" sldId="607"/>
            <ac:spMk id="5" creationId="{E740BC0A-2475-3D9E-8B1A-23B7030126E8}"/>
          </ac:spMkLst>
        </pc:spChg>
        <pc:picChg chg="mod">
          <ac:chgData name="Mark Morris" userId="7b67f5c6e7c8ead5" providerId="LiveId" clId="{3D41ED7C-16DB-4985-91A7-17A0565711DE}" dt="2026-01-11T20:14:11.758" v="4" actId="1076"/>
          <ac:picMkLst>
            <pc:docMk/>
            <pc:sldMk cId="2996500117" sldId="607"/>
            <ac:picMk id="2" creationId="{15C5A4A7-6FB9-07AA-6882-C631C624614B}"/>
          </ac:picMkLst>
        </pc:picChg>
      </pc:sldChg>
      <pc:sldChg chg="addSp modSp mod">
        <pc:chgData name="Mark Morris" userId="7b67f5c6e7c8ead5" providerId="LiveId" clId="{3D41ED7C-16DB-4985-91A7-17A0565711DE}" dt="2026-01-13T09:11:24.411" v="920"/>
        <pc:sldMkLst>
          <pc:docMk/>
          <pc:sldMk cId="386008513" sldId="608"/>
        </pc:sldMkLst>
        <pc:spChg chg="add mod">
          <ac:chgData name="Mark Morris" userId="7b67f5c6e7c8ead5" providerId="LiveId" clId="{3D41ED7C-16DB-4985-91A7-17A0565711DE}" dt="2026-01-13T09:11:24.411" v="920"/>
          <ac:spMkLst>
            <pc:docMk/>
            <pc:sldMk cId="386008513" sldId="608"/>
            <ac:spMk id="3" creationId="{57C14B43-823A-7779-489A-AE7B9A33D9D0}"/>
          </ac:spMkLst>
        </pc:spChg>
        <pc:spChg chg="mod">
          <ac:chgData name="Mark Morris" userId="7b67f5c6e7c8ead5" providerId="LiveId" clId="{3D41ED7C-16DB-4985-91A7-17A0565711DE}" dt="2026-01-11T20:19:28.557" v="54" actId="20577"/>
          <ac:spMkLst>
            <pc:docMk/>
            <pc:sldMk cId="386008513" sldId="608"/>
            <ac:spMk id="6" creationId="{FF75F89C-F0B7-9105-86F6-663745F9117F}"/>
          </ac:spMkLst>
        </pc:spChg>
      </pc:sldChg>
      <pc:sldChg chg="modSp mod">
        <pc:chgData name="Mark Morris" userId="7b67f5c6e7c8ead5" providerId="LiveId" clId="{3D41ED7C-16DB-4985-91A7-17A0565711DE}" dt="2026-01-13T09:13:46.787" v="953" actId="122"/>
        <pc:sldMkLst>
          <pc:docMk/>
          <pc:sldMk cId="1903236802" sldId="609"/>
        </pc:sldMkLst>
        <pc:spChg chg="mod">
          <ac:chgData name="Mark Morris" userId="7b67f5c6e7c8ead5" providerId="LiveId" clId="{3D41ED7C-16DB-4985-91A7-17A0565711DE}" dt="2026-01-13T09:13:08.887" v="935" actId="20577"/>
          <ac:spMkLst>
            <pc:docMk/>
            <pc:sldMk cId="1903236802" sldId="609"/>
            <ac:spMk id="4" creationId="{781B1B1D-9596-29C8-8C33-F7952ED89C12}"/>
          </ac:spMkLst>
        </pc:spChg>
        <pc:spChg chg="mod">
          <ac:chgData name="Mark Morris" userId="7b67f5c6e7c8ead5" providerId="LiveId" clId="{3D41ED7C-16DB-4985-91A7-17A0565711DE}" dt="2026-01-13T09:13:46.787" v="953" actId="122"/>
          <ac:spMkLst>
            <pc:docMk/>
            <pc:sldMk cId="1903236802" sldId="609"/>
            <ac:spMk id="6" creationId="{5C4DC45E-5000-D9F2-2D50-724715BCE65C}"/>
          </ac:spMkLst>
        </pc:spChg>
      </pc:sldChg>
      <pc:sldChg chg="addSp delSp modSp mod modAnim">
        <pc:chgData name="Mark Morris" userId="7b67f5c6e7c8ead5" providerId="LiveId" clId="{3D41ED7C-16DB-4985-91A7-17A0565711DE}" dt="2026-01-13T09:14:30.369" v="959" actId="20577"/>
        <pc:sldMkLst>
          <pc:docMk/>
          <pc:sldMk cId="3639516729" sldId="610"/>
        </pc:sldMkLst>
        <pc:spChg chg="mod">
          <ac:chgData name="Mark Morris" userId="7b67f5c6e7c8ead5" providerId="LiveId" clId="{3D41ED7C-16DB-4985-91A7-17A0565711DE}" dt="2026-01-13T09:14:30.369" v="959" actId="20577"/>
          <ac:spMkLst>
            <pc:docMk/>
            <pc:sldMk cId="3639516729" sldId="610"/>
            <ac:spMk id="3" creationId="{252A47CA-0B97-A739-78A2-33FAB45A2164}"/>
          </ac:spMkLst>
        </pc:spChg>
        <pc:spChg chg="mod">
          <ac:chgData name="Mark Morris" userId="7b67f5c6e7c8ead5" providerId="LiveId" clId="{3D41ED7C-16DB-4985-91A7-17A0565711DE}" dt="2026-01-11T21:20:45.296" v="878" actId="1038"/>
          <ac:spMkLst>
            <pc:docMk/>
            <pc:sldMk cId="3639516729" sldId="610"/>
            <ac:spMk id="5" creationId="{FBEE28B4-D00A-904E-B23E-48DECE8BAE54}"/>
          </ac:spMkLst>
        </pc:spChg>
        <pc:spChg chg="add mod ord">
          <ac:chgData name="Mark Morris" userId="7b67f5c6e7c8ead5" providerId="LiveId" clId="{3D41ED7C-16DB-4985-91A7-17A0565711DE}" dt="2026-01-11T21:20:06.544" v="842" actId="207"/>
          <ac:spMkLst>
            <pc:docMk/>
            <pc:sldMk cId="3639516729" sldId="610"/>
            <ac:spMk id="6" creationId="{64C12210-9070-1A85-8766-09F1FF4E406C}"/>
          </ac:spMkLst>
        </pc:spChg>
        <pc:spChg chg="add mod">
          <ac:chgData name="Mark Morris" userId="7b67f5c6e7c8ead5" providerId="LiveId" clId="{3D41ED7C-16DB-4985-91A7-17A0565711DE}" dt="2026-01-13T09:11:13.832" v="918"/>
          <ac:spMkLst>
            <pc:docMk/>
            <pc:sldMk cId="3639516729" sldId="610"/>
            <ac:spMk id="7" creationId="{721565A5-2EBC-22DF-F714-355A218375D7}"/>
          </ac:spMkLst>
        </pc:spChg>
        <pc:picChg chg="add mod">
          <ac:chgData name="Mark Morris" userId="7b67f5c6e7c8ead5" providerId="LiveId" clId="{3D41ED7C-16DB-4985-91A7-17A0565711DE}" dt="2026-01-11T21:18:54.751" v="836" actId="1076"/>
          <ac:picMkLst>
            <pc:docMk/>
            <pc:sldMk cId="3639516729" sldId="610"/>
            <ac:picMk id="9" creationId="{18BF4A2B-ABB6-AFC4-E119-F3E1233E9CFD}"/>
          </ac:picMkLst>
        </pc:picChg>
        <pc:picChg chg="mod ord">
          <ac:chgData name="Mark Morris" userId="7b67f5c6e7c8ead5" providerId="LiveId" clId="{3D41ED7C-16DB-4985-91A7-17A0565711DE}" dt="2026-01-11T21:20:39.034" v="846" actId="1076"/>
          <ac:picMkLst>
            <pc:docMk/>
            <pc:sldMk cId="3639516729" sldId="610"/>
            <ac:picMk id="10" creationId="{4DDC4534-F7FB-8A69-AAE5-73030C004350}"/>
          </ac:picMkLst>
        </pc:picChg>
      </pc:sldChg>
      <pc:sldChg chg="addSp modSp mod addAnim delAnim modAnim">
        <pc:chgData name="Mark Morris" userId="7b67f5c6e7c8ead5" providerId="LiveId" clId="{3D41ED7C-16DB-4985-91A7-17A0565711DE}" dt="2026-01-13T09:14:16.731" v="955" actId="20577"/>
        <pc:sldMkLst>
          <pc:docMk/>
          <pc:sldMk cId="3758889330" sldId="611"/>
        </pc:sldMkLst>
        <pc:spChg chg="add mod">
          <ac:chgData name="Mark Morris" userId="7b67f5c6e7c8ead5" providerId="LiveId" clId="{3D41ED7C-16DB-4985-91A7-17A0565711DE}" dt="2026-01-13T09:11:19.502" v="919"/>
          <ac:spMkLst>
            <pc:docMk/>
            <pc:sldMk cId="3758889330" sldId="611"/>
            <ac:spMk id="2" creationId="{3EDC7A0B-3BDB-B6BE-EA24-BF95FB88CDB4}"/>
          </ac:spMkLst>
        </pc:spChg>
        <pc:spChg chg="mod">
          <ac:chgData name="Mark Morris" userId="7b67f5c6e7c8ead5" providerId="LiveId" clId="{3D41ED7C-16DB-4985-91A7-17A0565711DE}" dt="2026-01-13T09:14:16.731" v="955" actId="20577"/>
          <ac:spMkLst>
            <pc:docMk/>
            <pc:sldMk cId="3758889330" sldId="611"/>
            <ac:spMk id="5" creationId="{EB786770-5937-4DE8-4BCD-B70CC1726A63}"/>
          </ac:spMkLst>
        </pc:spChg>
        <pc:spChg chg="mod">
          <ac:chgData name="Mark Morris" userId="7b67f5c6e7c8ead5" providerId="LiveId" clId="{3D41ED7C-16DB-4985-91A7-17A0565711DE}" dt="2026-01-11T21:24:48.558" v="916" actId="1076"/>
          <ac:spMkLst>
            <pc:docMk/>
            <pc:sldMk cId="3758889330" sldId="611"/>
            <ac:spMk id="6" creationId="{21336F07-0185-2346-FBF5-59593AC6221E}"/>
          </ac:spMkLst>
        </pc:spChg>
        <pc:spChg chg="mod">
          <ac:chgData name="Mark Morris" userId="7b67f5c6e7c8ead5" providerId="LiveId" clId="{3D41ED7C-16DB-4985-91A7-17A0565711DE}" dt="2026-01-11T20:26:35.521" v="140" actId="20577"/>
          <ac:spMkLst>
            <pc:docMk/>
            <pc:sldMk cId="3758889330" sldId="611"/>
            <ac:spMk id="14" creationId="{4F76FD7A-CCE8-7921-6121-45E8420D5BCB}"/>
          </ac:spMkLst>
        </pc:spChg>
        <pc:picChg chg="mod">
          <ac:chgData name="Mark Morris" userId="7b67f5c6e7c8ead5" providerId="LiveId" clId="{3D41ED7C-16DB-4985-91A7-17A0565711DE}" dt="2026-01-11T21:22:37.314" v="900" actId="1076"/>
          <ac:picMkLst>
            <pc:docMk/>
            <pc:sldMk cId="3758889330" sldId="611"/>
            <ac:picMk id="4" creationId="{E51C3252-991B-DEE1-B925-446CABE5E06C}"/>
          </ac:picMkLst>
        </pc:picChg>
        <pc:picChg chg="mod">
          <ac:chgData name="Mark Morris" userId="7b67f5c6e7c8ead5" providerId="LiveId" clId="{3D41ED7C-16DB-4985-91A7-17A0565711DE}" dt="2026-01-11T21:23:41.734" v="909" actId="1076"/>
          <ac:picMkLst>
            <pc:docMk/>
            <pc:sldMk cId="3758889330" sldId="611"/>
            <ac:picMk id="8" creationId="{F2175171-B2FA-737E-CDA7-EA8C56F45985}"/>
          </ac:picMkLst>
        </pc:picChg>
      </pc:sldChg>
      <pc:sldChg chg="addSp delSp modSp new mod addAnim delAnim modAnim">
        <pc:chgData name="Mark Morris" userId="7b67f5c6e7c8ead5" providerId="LiveId" clId="{3D41ED7C-16DB-4985-91A7-17A0565711DE}" dt="2026-01-13T09:21:19.372" v="981" actId="20577"/>
        <pc:sldMkLst>
          <pc:docMk/>
          <pc:sldMk cId="3022425596" sldId="612"/>
        </pc:sldMkLst>
        <pc:spChg chg="del">
          <ac:chgData name="Mark Morris" userId="7b67f5c6e7c8ead5" providerId="LiveId" clId="{3D41ED7C-16DB-4985-91A7-17A0565711DE}" dt="2026-01-13T09:12:32.721" v="928" actId="478"/>
          <ac:spMkLst>
            <pc:docMk/>
            <pc:sldMk cId="3022425596" sldId="612"/>
            <ac:spMk id="2" creationId="{BF0C731A-0DC8-6878-7A1E-B0E5EA157D44}"/>
          </ac:spMkLst>
        </pc:spChg>
        <pc:spChg chg="add mod">
          <ac:chgData name="Mark Morris" userId="7b67f5c6e7c8ead5" providerId="LiveId" clId="{3D41ED7C-16DB-4985-91A7-17A0565711DE}" dt="2026-01-13T09:21:15.109" v="980"/>
          <ac:spMkLst>
            <pc:docMk/>
            <pc:sldMk cId="3022425596" sldId="612"/>
            <ac:spMk id="2" creationId="{C9BA9593-2A1F-C5C8-E25D-6C8D97B6694B}"/>
          </ac:spMkLst>
        </pc:spChg>
        <pc:spChg chg="add mod">
          <ac:chgData name="Mark Morris" userId="7b67f5c6e7c8ead5" providerId="LiveId" clId="{3D41ED7C-16DB-4985-91A7-17A0565711DE}" dt="2026-01-13T09:21:19.372" v="981" actId="20577"/>
          <ac:spMkLst>
            <pc:docMk/>
            <pc:sldMk cId="3022425596" sldId="612"/>
            <ac:spMk id="3" creationId="{3370176F-752A-9CDA-02E8-EC317A5FED79}"/>
          </ac:spMkLst>
        </pc:spChg>
        <pc:spChg chg="add mod">
          <ac:chgData name="Mark Morris" userId="7b67f5c6e7c8ead5" providerId="LiveId" clId="{3D41ED7C-16DB-4985-91A7-17A0565711DE}" dt="2026-01-11T20:24:41.967" v="132" actId="1076"/>
          <ac:spMkLst>
            <pc:docMk/>
            <pc:sldMk cId="3022425596" sldId="612"/>
            <ac:spMk id="4" creationId="{FDFCADF5-CCFC-F37E-76A3-1A4D8171761C}"/>
          </ac:spMkLst>
        </pc:spChg>
        <pc:spChg chg="add mod">
          <ac:chgData name="Mark Morris" userId="7b67f5c6e7c8ead5" providerId="LiveId" clId="{3D41ED7C-16DB-4985-91A7-17A0565711DE}" dt="2026-01-11T20:53:40.342" v="633" actId="179"/>
          <ac:spMkLst>
            <pc:docMk/>
            <pc:sldMk cId="3022425596" sldId="612"/>
            <ac:spMk id="6" creationId="{2CDC7406-5F73-E4C1-2BBA-0AD90BB2699E}"/>
          </ac:spMkLst>
        </pc:spChg>
        <pc:spChg chg="add mod">
          <ac:chgData name="Mark Morris" userId="7b67f5c6e7c8ead5" providerId="LiveId" clId="{3D41ED7C-16DB-4985-91A7-17A0565711DE}" dt="2026-01-11T20:44:24.335" v="459" actId="14100"/>
          <ac:spMkLst>
            <pc:docMk/>
            <pc:sldMk cId="3022425596" sldId="612"/>
            <ac:spMk id="9" creationId="{1D2D0C3C-61B3-324D-7F24-0F5E3EEDFAB2}"/>
          </ac:spMkLst>
        </pc:spChg>
        <pc:spChg chg="add mod">
          <ac:chgData name="Mark Morris" userId="7b67f5c6e7c8ead5" providerId="LiveId" clId="{3D41ED7C-16DB-4985-91A7-17A0565711DE}" dt="2026-01-11T20:52:06.949" v="621" actId="790"/>
          <ac:spMkLst>
            <pc:docMk/>
            <pc:sldMk cId="3022425596" sldId="612"/>
            <ac:spMk id="11" creationId="{8BEC1996-D4F6-82B7-437D-8E1B9CC9C3E3}"/>
          </ac:spMkLst>
        </pc:spChg>
        <pc:picChg chg="add mod">
          <ac:chgData name="Mark Morris" userId="7b67f5c6e7c8ead5" providerId="LiveId" clId="{3D41ED7C-16DB-4985-91A7-17A0565711DE}" dt="2026-01-11T20:43:45.998" v="420" actId="1076"/>
          <ac:picMkLst>
            <pc:docMk/>
            <pc:sldMk cId="3022425596" sldId="612"/>
            <ac:picMk id="8" creationId="{49E5AC0A-DDF7-AFD7-EDE9-AB846A04DE2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0D9DAC-0FDC-48A5-859A-4A5093A8CCEE}"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n-GB"/>
        </a:p>
      </dgm:t>
    </dgm:pt>
    <dgm:pt modelId="{F4CDCEF8-CFDA-4672-879E-F187745A3E4D}">
      <dgm:prSet custT="1"/>
      <dgm:spPr/>
      <dgm:t>
        <a:bodyPr/>
        <a:lstStyle/>
        <a:p>
          <a:r>
            <a:rPr lang="en-GB" sz="1600" b="1" dirty="0"/>
            <a:t>UK </a:t>
          </a:r>
          <a:r>
            <a:rPr lang="en-GB" sz="1600" b="1"/>
            <a:t>non-resident trust</a:t>
          </a:r>
          <a:endParaRPr lang="en-GB" sz="1600" b="1" dirty="0"/>
        </a:p>
      </dgm:t>
    </dgm:pt>
    <dgm:pt modelId="{819CFCAB-6513-4964-B553-C870FB34F1B8}" type="parTrans" cxnId="{A8789124-7166-458A-8AE4-065F46488C9E}">
      <dgm:prSet/>
      <dgm:spPr/>
      <dgm:t>
        <a:bodyPr/>
        <a:lstStyle/>
        <a:p>
          <a:endParaRPr lang="en-GB"/>
        </a:p>
      </dgm:t>
    </dgm:pt>
    <dgm:pt modelId="{A75BA33D-5E99-42A9-A1B6-37D7C989448D}" type="sibTrans" cxnId="{A8789124-7166-458A-8AE4-065F46488C9E}">
      <dgm:prSet/>
      <dgm:spPr/>
      <dgm:t>
        <a:bodyPr/>
        <a:lstStyle/>
        <a:p>
          <a:endParaRPr lang="en-GB"/>
        </a:p>
      </dgm:t>
    </dgm:pt>
    <dgm:pt modelId="{691BDA1E-4FA6-447E-8384-4800CAC6FF21}">
      <dgm:prSet custT="1"/>
      <dgm:spPr/>
      <dgm:t>
        <a:bodyPr/>
        <a:lstStyle/>
        <a:p>
          <a:r>
            <a:rPr lang="en-GB" sz="1600" dirty="0"/>
            <a:t>None of the trustees are resident in the UK for tax purposes, </a:t>
          </a:r>
          <a:r>
            <a:rPr lang="en-GB" sz="1600" b="1" dirty="0"/>
            <a:t>or</a:t>
          </a:r>
        </a:p>
      </dgm:t>
    </dgm:pt>
    <dgm:pt modelId="{B5915F3E-5F18-4FDA-B2BB-D56BA9B8782C}" type="parTrans" cxnId="{21072719-F34D-4790-A6AC-91CAE7851D0C}">
      <dgm:prSet/>
      <dgm:spPr>
        <a:ln w="38100">
          <a:solidFill>
            <a:schemeClr val="accent5">
              <a:lumMod val="75000"/>
            </a:schemeClr>
          </a:solidFill>
        </a:ln>
        <a:effectLst>
          <a:glow rad="63500">
            <a:schemeClr val="accent1">
              <a:satMod val="175000"/>
              <a:alpha val="40000"/>
            </a:schemeClr>
          </a:glow>
        </a:effectLst>
      </dgm:spPr>
      <dgm:t>
        <a:bodyPr/>
        <a:lstStyle/>
        <a:p>
          <a:endParaRPr lang="en-GB"/>
        </a:p>
      </dgm:t>
    </dgm:pt>
    <dgm:pt modelId="{EEB33F5D-93DC-4F20-8C21-04BE69F30C82}" type="sibTrans" cxnId="{21072719-F34D-4790-A6AC-91CAE7851D0C}">
      <dgm:prSet/>
      <dgm:spPr/>
      <dgm:t>
        <a:bodyPr/>
        <a:lstStyle/>
        <a:p>
          <a:endParaRPr lang="en-GB"/>
        </a:p>
      </dgm:t>
    </dgm:pt>
    <dgm:pt modelId="{FF93BAAF-169E-446D-8F82-08559A8E5C9E}">
      <dgm:prSet custT="1"/>
      <dgm:spPr/>
      <dgm:t>
        <a:bodyPr/>
        <a:lstStyle/>
        <a:p>
          <a:r>
            <a:rPr lang="en-GB" sz="1600" dirty="0"/>
            <a:t>At least one of the trustees is resident in the UK, and the settlor was not </a:t>
          </a:r>
          <a:r>
            <a:rPr lang="en-GB" sz="1600" b="1" dirty="0"/>
            <a:t>resident</a:t>
          </a:r>
          <a:r>
            <a:rPr lang="en-GB" sz="1600" dirty="0"/>
            <a:t> when the trust was set up or funded</a:t>
          </a:r>
        </a:p>
      </dgm:t>
    </dgm:pt>
    <dgm:pt modelId="{7CC24352-5664-4E9B-9B41-2663F0905920}" type="parTrans" cxnId="{14FEF83F-E59E-4007-9DDA-473D3B035AB0}">
      <dgm:prSet/>
      <dgm:spPr>
        <a:ln w="38100">
          <a:solidFill>
            <a:schemeClr val="accent5">
              <a:lumMod val="75000"/>
            </a:schemeClr>
          </a:solidFill>
        </a:ln>
        <a:effectLst>
          <a:glow rad="63500">
            <a:schemeClr val="accent1">
              <a:satMod val="175000"/>
              <a:alpha val="40000"/>
            </a:schemeClr>
          </a:glow>
        </a:effectLst>
      </dgm:spPr>
      <dgm:t>
        <a:bodyPr/>
        <a:lstStyle/>
        <a:p>
          <a:endParaRPr lang="en-GB"/>
        </a:p>
      </dgm:t>
    </dgm:pt>
    <dgm:pt modelId="{B35FB666-3BF4-45E9-A0CF-45779377A5E8}" type="sibTrans" cxnId="{14FEF83F-E59E-4007-9DDA-473D3B035AB0}">
      <dgm:prSet/>
      <dgm:spPr/>
      <dgm:t>
        <a:bodyPr/>
        <a:lstStyle/>
        <a:p>
          <a:endParaRPr lang="en-GB"/>
        </a:p>
      </dgm:t>
    </dgm:pt>
    <dgm:pt modelId="{A4C58A15-0184-422B-8357-F18CA09DC241}" type="pres">
      <dgm:prSet presAssocID="{5E0D9DAC-0FDC-48A5-859A-4A5093A8CCEE}" presName="hierChild1" presStyleCnt="0">
        <dgm:presLayoutVars>
          <dgm:chPref val="1"/>
          <dgm:dir/>
          <dgm:animOne val="branch"/>
          <dgm:animLvl val="lvl"/>
          <dgm:resizeHandles/>
        </dgm:presLayoutVars>
      </dgm:prSet>
      <dgm:spPr/>
    </dgm:pt>
    <dgm:pt modelId="{6C9A3466-3CE2-4B1A-B208-C0C0A06E81AE}" type="pres">
      <dgm:prSet presAssocID="{F4CDCEF8-CFDA-4672-879E-F187745A3E4D}" presName="hierRoot1" presStyleCnt="0"/>
      <dgm:spPr/>
    </dgm:pt>
    <dgm:pt modelId="{68E5F528-9295-4D47-AA43-DBCB43165349}" type="pres">
      <dgm:prSet presAssocID="{F4CDCEF8-CFDA-4672-879E-F187745A3E4D}" presName="composite" presStyleCnt="0"/>
      <dgm:spPr/>
    </dgm:pt>
    <dgm:pt modelId="{1997F3FF-79E3-469D-B1F3-F56EAF14E9F1}" type="pres">
      <dgm:prSet presAssocID="{F4CDCEF8-CFDA-4672-879E-F187745A3E4D}" presName="background" presStyleLbl="node0" presStyleIdx="0" presStyleCnt="1"/>
      <dgm:spPr/>
    </dgm:pt>
    <dgm:pt modelId="{D360040F-CA4C-4DB6-B23E-D62FED116C03}" type="pres">
      <dgm:prSet presAssocID="{F4CDCEF8-CFDA-4672-879E-F187745A3E4D}" presName="text" presStyleLbl="fgAcc0" presStyleIdx="0" presStyleCnt="1">
        <dgm:presLayoutVars>
          <dgm:chPref val="3"/>
        </dgm:presLayoutVars>
      </dgm:prSet>
      <dgm:spPr/>
    </dgm:pt>
    <dgm:pt modelId="{5D39B8F4-F2E7-4343-B358-F5FF902869F7}" type="pres">
      <dgm:prSet presAssocID="{F4CDCEF8-CFDA-4672-879E-F187745A3E4D}" presName="hierChild2" presStyleCnt="0"/>
      <dgm:spPr/>
    </dgm:pt>
    <dgm:pt modelId="{79558B8D-CD1C-4A81-8C23-E862A5614D22}" type="pres">
      <dgm:prSet presAssocID="{B5915F3E-5F18-4FDA-B2BB-D56BA9B8782C}" presName="Name10" presStyleLbl="parChTrans1D2" presStyleIdx="0" presStyleCnt="2"/>
      <dgm:spPr/>
    </dgm:pt>
    <dgm:pt modelId="{8474BC98-EAEF-40CA-ABC6-8B7957955FEB}" type="pres">
      <dgm:prSet presAssocID="{691BDA1E-4FA6-447E-8384-4800CAC6FF21}" presName="hierRoot2" presStyleCnt="0"/>
      <dgm:spPr/>
    </dgm:pt>
    <dgm:pt modelId="{D32545D1-9918-4252-B1E6-FC9E19231457}" type="pres">
      <dgm:prSet presAssocID="{691BDA1E-4FA6-447E-8384-4800CAC6FF21}" presName="composite2" presStyleCnt="0"/>
      <dgm:spPr/>
    </dgm:pt>
    <dgm:pt modelId="{D2BE36A9-52F4-4EDC-AB0E-2204C04276D1}" type="pres">
      <dgm:prSet presAssocID="{691BDA1E-4FA6-447E-8384-4800CAC6FF21}" presName="background2" presStyleLbl="node2" presStyleIdx="0" presStyleCnt="2"/>
      <dgm:spPr/>
    </dgm:pt>
    <dgm:pt modelId="{DE516A98-A1B9-44C0-A0B4-4CE7E1B536E7}" type="pres">
      <dgm:prSet presAssocID="{691BDA1E-4FA6-447E-8384-4800CAC6FF21}" presName="text2" presStyleLbl="fgAcc2" presStyleIdx="0" presStyleCnt="2">
        <dgm:presLayoutVars>
          <dgm:chPref val="3"/>
        </dgm:presLayoutVars>
      </dgm:prSet>
      <dgm:spPr/>
    </dgm:pt>
    <dgm:pt modelId="{12475E16-DCCB-4B1B-BC95-AF3C5F9C5040}" type="pres">
      <dgm:prSet presAssocID="{691BDA1E-4FA6-447E-8384-4800CAC6FF21}" presName="hierChild3" presStyleCnt="0"/>
      <dgm:spPr/>
    </dgm:pt>
    <dgm:pt modelId="{0B71BBEF-C20F-493F-AA23-D93C277A57CD}" type="pres">
      <dgm:prSet presAssocID="{7CC24352-5664-4E9B-9B41-2663F0905920}" presName="Name10" presStyleLbl="parChTrans1D2" presStyleIdx="1" presStyleCnt="2"/>
      <dgm:spPr/>
    </dgm:pt>
    <dgm:pt modelId="{DD90C0B9-3A65-49BE-9A5F-A07703FD955B}" type="pres">
      <dgm:prSet presAssocID="{FF93BAAF-169E-446D-8F82-08559A8E5C9E}" presName="hierRoot2" presStyleCnt="0"/>
      <dgm:spPr/>
    </dgm:pt>
    <dgm:pt modelId="{C00155BD-46C4-474D-89F9-2D23D3C93BDA}" type="pres">
      <dgm:prSet presAssocID="{FF93BAAF-169E-446D-8F82-08559A8E5C9E}" presName="composite2" presStyleCnt="0"/>
      <dgm:spPr/>
    </dgm:pt>
    <dgm:pt modelId="{5BB36FB3-CC0B-4F7E-8845-52F4FD3AED40}" type="pres">
      <dgm:prSet presAssocID="{FF93BAAF-169E-446D-8F82-08559A8E5C9E}" presName="background2" presStyleLbl="node2" presStyleIdx="1" presStyleCnt="2"/>
      <dgm:spPr/>
    </dgm:pt>
    <dgm:pt modelId="{90EF3F6A-5ADF-46F0-A851-A1005EE97676}" type="pres">
      <dgm:prSet presAssocID="{FF93BAAF-169E-446D-8F82-08559A8E5C9E}" presName="text2" presStyleLbl="fgAcc2" presStyleIdx="1" presStyleCnt="2">
        <dgm:presLayoutVars>
          <dgm:chPref val="3"/>
        </dgm:presLayoutVars>
      </dgm:prSet>
      <dgm:spPr/>
    </dgm:pt>
    <dgm:pt modelId="{E471878D-02FF-46E4-8444-B81204C35698}" type="pres">
      <dgm:prSet presAssocID="{FF93BAAF-169E-446D-8F82-08559A8E5C9E}" presName="hierChild3" presStyleCnt="0"/>
      <dgm:spPr/>
    </dgm:pt>
  </dgm:ptLst>
  <dgm:cxnLst>
    <dgm:cxn modelId="{CC3F380F-E937-4FA3-A788-F3C8E63F701A}" type="presOf" srcId="{5E0D9DAC-0FDC-48A5-859A-4A5093A8CCEE}" destId="{A4C58A15-0184-422B-8357-F18CA09DC241}" srcOrd="0" destOrd="0" presId="urn:microsoft.com/office/officeart/2005/8/layout/hierarchy1"/>
    <dgm:cxn modelId="{21072719-F34D-4790-A6AC-91CAE7851D0C}" srcId="{F4CDCEF8-CFDA-4672-879E-F187745A3E4D}" destId="{691BDA1E-4FA6-447E-8384-4800CAC6FF21}" srcOrd="0" destOrd="0" parTransId="{B5915F3E-5F18-4FDA-B2BB-D56BA9B8782C}" sibTransId="{EEB33F5D-93DC-4F20-8C21-04BE69F30C82}"/>
    <dgm:cxn modelId="{75AAFE1C-5574-4C79-80FF-28E760EC5989}" type="presOf" srcId="{F4CDCEF8-CFDA-4672-879E-F187745A3E4D}" destId="{D360040F-CA4C-4DB6-B23E-D62FED116C03}" srcOrd="0" destOrd="0" presId="urn:microsoft.com/office/officeart/2005/8/layout/hierarchy1"/>
    <dgm:cxn modelId="{98FF1E1D-2556-439F-889D-8F085C604E49}" type="presOf" srcId="{7CC24352-5664-4E9B-9B41-2663F0905920}" destId="{0B71BBEF-C20F-493F-AA23-D93C277A57CD}" srcOrd="0" destOrd="0" presId="urn:microsoft.com/office/officeart/2005/8/layout/hierarchy1"/>
    <dgm:cxn modelId="{A8789124-7166-458A-8AE4-065F46488C9E}" srcId="{5E0D9DAC-0FDC-48A5-859A-4A5093A8CCEE}" destId="{F4CDCEF8-CFDA-4672-879E-F187745A3E4D}" srcOrd="0" destOrd="0" parTransId="{819CFCAB-6513-4964-B553-C870FB34F1B8}" sibTransId="{A75BA33D-5E99-42A9-A1B6-37D7C989448D}"/>
    <dgm:cxn modelId="{A95D482D-4CA9-4307-8C31-AAA8F75756B3}" type="presOf" srcId="{691BDA1E-4FA6-447E-8384-4800CAC6FF21}" destId="{DE516A98-A1B9-44C0-A0B4-4CE7E1B536E7}" srcOrd="0" destOrd="0" presId="urn:microsoft.com/office/officeart/2005/8/layout/hierarchy1"/>
    <dgm:cxn modelId="{14FEF83F-E59E-4007-9DDA-473D3B035AB0}" srcId="{F4CDCEF8-CFDA-4672-879E-F187745A3E4D}" destId="{FF93BAAF-169E-446D-8F82-08559A8E5C9E}" srcOrd="1" destOrd="0" parTransId="{7CC24352-5664-4E9B-9B41-2663F0905920}" sibTransId="{B35FB666-3BF4-45E9-A0CF-45779377A5E8}"/>
    <dgm:cxn modelId="{0BA9A88C-D1DF-4084-B338-9F04D878C3CB}" type="presOf" srcId="{FF93BAAF-169E-446D-8F82-08559A8E5C9E}" destId="{90EF3F6A-5ADF-46F0-A851-A1005EE97676}" srcOrd="0" destOrd="0" presId="urn:microsoft.com/office/officeart/2005/8/layout/hierarchy1"/>
    <dgm:cxn modelId="{7246A4E8-3D12-4E72-989F-D6B339A26611}" type="presOf" srcId="{B5915F3E-5F18-4FDA-B2BB-D56BA9B8782C}" destId="{79558B8D-CD1C-4A81-8C23-E862A5614D22}" srcOrd="0" destOrd="0" presId="urn:microsoft.com/office/officeart/2005/8/layout/hierarchy1"/>
    <dgm:cxn modelId="{1605E972-26B3-4F34-AA22-58884B8DC667}" type="presParOf" srcId="{A4C58A15-0184-422B-8357-F18CA09DC241}" destId="{6C9A3466-3CE2-4B1A-B208-C0C0A06E81AE}" srcOrd="0" destOrd="0" presId="urn:microsoft.com/office/officeart/2005/8/layout/hierarchy1"/>
    <dgm:cxn modelId="{8BBE61F4-FF97-47AA-A314-56AE148DE08F}" type="presParOf" srcId="{6C9A3466-3CE2-4B1A-B208-C0C0A06E81AE}" destId="{68E5F528-9295-4D47-AA43-DBCB43165349}" srcOrd="0" destOrd="0" presId="urn:microsoft.com/office/officeart/2005/8/layout/hierarchy1"/>
    <dgm:cxn modelId="{F5FB958F-B582-4969-BBDA-3D80549F848C}" type="presParOf" srcId="{68E5F528-9295-4D47-AA43-DBCB43165349}" destId="{1997F3FF-79E3-469D-B1F3-F56EAF14E9F1}" srcOrd="0" destOrd="0" presId="urn:microsoft.com/office/officeart/2005/8/layout/hierarchy1"/>
    <dgm:cxn modelId="{E352AA76-90F7-4D33-A18F-19CCC62EF4E4}" type="presParOf" srcId="{68E5F528-9295-4D47-AA43-DBCB43165349}" destId="{D360040F-CA4C-4DB6-B23E-D62FED116C03}" srcOrd="1" destOrd="0" presId="urn:microsoft.com/office/officeart/2005/8/layout/hierarchy1"/>
    <dgm:cxn modelId="{32290742-B6F1-44C0-9D4F-F2F1CAE40BE1}" type="presParOf" srcId="{6C9A3466-3CE2-4B1A-B208-C0C0A06E81AE}" destId="{5D39B8F4-F2E7-4343-B358-F5FF902869F7}" srcOrd="1" destOrd="0" presId="urn:microsoft.com/office/officeart/2005/8/layout/hierarchy1"/>
    <dgm:cxn modelId="{F45CD212-24F3-40E1-9D43-92CCEE27584D}" type="presParOf" srcId="{5D39B8F4-F2E7-4343-B358-F5FF902869F7}" destId="{79558B8D-CD1C-4A81-8C23-E862A5614D22}" srcOrd="0" destOrd="0" presId="urn:microsoft.com/office/officeart/2005/8/layout/hierarchy1"/>
    <dgm:cxn modelId="{793859C8-F2EB-4158-97AA-C5E22035B18A}" type="presParOf" srcId="{5D39B8F4-F2E7-4343-B358-F5FF902869F7}" destId="{8474BC98-EAEF-40CA-ABC6-8B7957955FEB}" srcOrd="1" destOrd="0" presId="urn:microsoft.com/office/officeart/2005/8/layout/hierarchy1"/>
    <dgm:cxn modelId="{119AA570-9159-430B-8327-D9C4520BD64A}" type="presParOf" srcId="{8474BC98-EAEF-40CA-ABC6-8B7957955FEB}" destId="{D32545D1-9918-4252-B1E6-FC9E19231457}" srcOrd="0" destOrd="0" presId="urn:microsoft.com/office/officeart/2005/8/layout/hierarchy1"/>
    <dgm:cxn modelId="{237E5CDE-FA9B-49FC-8015-556C10A61395}" type="presParOf" srcId="{D32545D1-9918-4252-B1E6-FC9E19231457}" destId="{D2BE36A9-52F4-4EDC-AB0E-2204C04276D1}" srcOrd="0" destOrd="0" presId="urn:microsoft.com/office/officeart/2005/8/layout/hierarchy1"/>
    <dgm:cxn modelId="{3DE33DA8-61E4-4260-A685-FF587E9D5B65}" type="presParOf" srcId="{D32545D1-9918-4252-B1E6-FC9E19231457}" destId="{DE516A98-A1B9-44C0-A0B4-4CE7E1B536E7}" srcOrd="1" destOrd="0" presId="urn:microsoft.com/office/officeart/2005/8/layout/hierarchy1"/>
    <dgm:cxn modelId="{915ACBCA-CD66-4B57-B443-0854114E9783}" type="presParOf" srcId="{8474BC98-EAEF-40CA-ABC6-8B7957955FEB}" destId="{12475E16-DCCB-4B1B-BC95-AF3C5F9C5040}" srcOrd="1" destOrd="0" presId="urn:microsoft.com/office/officeart/2005/8/layout/hierarchy1"/>
    <dgm:cxn modelId="{AB639C40-B5A9-4AE7-A5D6-374267E818D1}" type="presParOf" srcId="{5D39B8F4-F2E7-4343-B358-F5FF902869F7}" destId="{0B71BBEF-C20F-493F-AA23-D93C277A57CD}" srcOrd="2" destOrd="0" presId="urn:microsoft.com/office/officeart/2005/8/layout/hierarchy1"/>
    <dgm:cxn modelId="{FBACCDB3-6CDF-4A02-90C9-6634829FBFE5}" type="presParOf" srcId="{5D39B8F4-F2E7-4343-B358-F5FF902869F7}" destId="{DD90C0B9-3A65-49BE-9A5F-A07703FD955B}" srcOrd="3" destOrd="0" presId="urn:microsoft.com/office/officeart/2005/8/layout/hierarchy1"/>
    <dgm:cxn modelId="{DC8836A2-5034-4CA5-BFB1-44D819665FD1}" type="presParOf" srcId="{DD90C0B9-3A65-49BE-9A5F-A07703FD955B}" destId="{C00155BD-46C4-474D-89F9-2D23D3C93BDA}" srcOrd="0" destOrd="0" presId="urn:microsoft.com/office/officeart/2005/8/layout/hierarchy1"/>
    <dgm:cxn modelId="{1FAAA3C7-562A-4280-A193-5FE73323794B}" type="presParOf" srcId="{C00155BD-46C4-474D-89F9-2D23D3C93BDA}" destId="{5BB36FB3-CC0B-4F7E-8845-52F4FD3AED40}" srcOrd="0" destOrd="0" presId="urn:microsoft.com/office/officeart/2005/8/layout/hierarchy1"/>
    <dgm:cxn modelId="{276A159D-DC65-453C-A86C-7A412D99DD15}" type="presParOf" srcId="{C00155BD-46C4-474D-89F9-2D23D3C93BDA}" destId="{90EF3F6A-5ADF-46F0-A851-A1005EE97676}" srcOrd="1" destOrd="0" presId="urn:microsoft.com/office/officeart/2005/8/layout/hierarchy1"/>
    <dgm:cxn modelId="{F32E2DCA-578A-4308-BBF4-F26F7A6520F7}" type="presParOf" srcId="{DD90C0B9-3A65-49BE-9A5F-A07703FD955B}" destId="{E471878D-02FF-46E4-8444-B81204C356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0D9DAC-0FDC-48A5-859A-4A5093A8CCEE}" type="doc">
      <dgm:prSet loTypeId="urn:microsoft.com/office/officeart/2005/8/layout/hierarchy1" loCatId="hierarchy" qsTypeId="urn:microsoft.com/office/officeart/2005/8/quickstyle/3d3" qsCatId="3D" csTypeId="urn:microsoft.com/office/officeart/2005/8/colors/accent1_2" csCatId="accent1" phldr="1"/>
      <dgm:spPr/>
      <dgm:t>
        <a:bodyPr/>
        <a:lstStyle/>
        <a:p>
          <a:endParaRPr lang="en-GB"/>
        </a:p>
      </dgm:t>
    </dgm:pt>
    <dgm:pt modelId="{F4CDCEF8-CFDA-4672-879E-F187745A3E4D}">
      <dgm:prSet custT="1"/>
      <dgm:spPr/>
      <dgm:t>
        <a:bodyPr/>
        <a:lstStyle/>
        <a:p>
          <a:r>
            <a:rPr lang="en-GB" sz="1600" b="0" kern="1200" dirty="0"/>
            <a:t>UK non-resident trust not registered with TRS </a:t>
          </a:r>
          <a:r>
            <a:rPr lang="en-GB" sz="1800" b="1" kern="1200" dirty="0"/>
            <a:t>unless</a:t>
          </a:r>
          <a:r>
            <a:rPr lang="en-GB" sz="1600" b="0" kern="1200" dirty="0"/>
            <a:t> acquires land (except co-ownership trust)</a:t>
          </a:r>
          <a:r>
            <a:rPr lang="en-GB" sz="1600" b="1" kern="1200" baseline="30000" dirty="0">
              <a:solidFill>
                <a:schemeClr val="accent6"/>
              </a:solidFill>
              <a:latin typeface="D3 RoundSquarism" panose="020B0600000000000000" pitchFamily="34" charset="0"/>
            </a:rPr>
            <a:t>A</a:t>
          </a:r>
          <a:r>
            <a:rPr lang="en-GB" sz="1600" b="0" kern="1200" dirty="0"/>
            <a:t>, </a:t>
          </a:r>
          <a:r>
            <a:rPr lang="en-GB" sz="1600" b="1" u="sng" kern="1200" dirty="0"/>
            <a:t>or</a:t>
          </a:r>
          <a:r>
            <a:rPr lang="en-GB" sz="1600" b="0" kern="1200" dirty="0"/>
            <a:t> liable for UK taxes on capital or income, </a:t>
          </a:r>
          <a:r>
            <a:rPr lang="en-GB" sz="1600" b="1" u="sng" kern="1200" dirty="0"/>
            <a:t>or</a:t>
          </a:r>
          <a:r>
            <a:rPr lang="en-GB" sz="1600" b="0" kern="1200" dirty="0"/>
            <a:t> enters into </a:t>
          </a:r>
          <a:r>
            <a:rPr lang="en-GB" sz="1600" b="0" kern="1200" dirty="0" err="1"/>
            <a:t>relationship</a:t>
          </a:r>
          <a:r>
            <a:rPr lang="en-GB" sz="1600" b="1" kern="1200" baseline="30000" dirty="0" err="1">
              <a:solidFill>
                <a:schemeClr val="accent5"/>
              </a:solidFill>
              <a:latin typeface="D3 RoundSquarism" panose="020B0600000000000000" pitchFamily="34" charset="0"/>
              <a:ea typeface="+mn-ea"/>
              <a:cs typeface="+mn-cs"/>
            </a:rPr>
            <a:t>B</a:t>
          </a:r>
          <a:r>
            <a:rPr lang="en-GB" sz="1600" b="0" kern="1200" dirty="0"/>
            <a:t> with UK relevant </a:t>
          </a:r>
          <a:r>
            <a:rPr lang="en-GB" sz="1600" b="0" kern="1200" dirty="0" err="1"/>
            <a:t>person</a:t>
          </a:r>
          <a:r>
            <a:rPr lang="en-GB" sz="1600" b="1" kern="1200" baseline="30000" dirty="0" err="1">
              <a:solidFill>
                <a:srgbClr val="FF0000"/>
              </a:solidFill>
              <a:latin typeface="D3 RoundSquarism" panose="020B0600000000000000" pitchFamily="34" charset="0"/>
              <a:ea typeface="+mn-ea"/>
              <a:cs typeface="+mn-cs"/>
            </a:rPr>
            <a:t>C</a:t>
          </a:r>
          <a:r>
            <a:rPr lang="en-GB" sz="1600" b="0" kern="1200" dirty="0"/>
            <a:t> </a:t>
          </a:r>
        </a:p>
      </dgm:t>
    </dgm:pt>
    <dgm:pt modelId="{819CFCAB-6513-4964-B553-C870FB34F1B8}" type="parTrans" cxnId="{A8789124-7166-458A-8AE4-065F46488C9E}">
      <dgm:prSet/>
      <dgm:spPr/>
      <dgm:t>
        <a:bodyPr/>
        <a:lstStyle/>
        <a:p>
          <a:endParaRPr lang="en-GB"/>
        </a:p>
      </dgm:t>
    </dgm:pt>
    <dgm:pt modelId="{A75BA33D-5E99-42A9-A1B6-37D7C989448D}" type="sibTrans" cxnId="{A8789124-7166-458A-8AE4-065F46488C9E}">
      <dgm:prSet/>
      <dgm:spPr/>
      <dgm:t>
        <a:bodyPr/>
        <a:lstStyle/>
        <a:p>
          <a:endParaRPr lang="en-GB"/>
        </a:p>
      </dgm:t>
    </dgm:pt>
    <dgm:pt modelId="{691BDA1E-4FA6-447E-8384-4800CAC6FF21}">
      <dgm:prSet custT="1"/>
      <dgm:spPr/>
      <dgm:t>
        <a:bodyPr/>
        <a:lstStyle/>
        <a:p>
          <a:r>
            <a:rPr lang="en-GB" sz="1600" dirty="0"/>
            <a:t>Not registered with </a:t>
          </a:r>
          <a:r>
            <a:rPr lang="en-GB" sz="1600" b="1" dirty="0"/>
            <a:t>HMRC</a:t>
          </a:r>
          <a:r>
            <a:rPr lang="en-GB" sz="1600" dirty="0"/>
            <a:t> unless liable for UK tax income, shares, property)</a:t>
          </a:r>
          <a:endParaRPr lang="en-GB" sz="1600" b="1" dirty="0"/>
        </a:p>
      </dgm:t>
    </dgm:pt>
    <dgm:pt modelId="{B5915F3E-5F18-4FDA-B2BB-D56BA9B8782C}" type="parTrans" cxnId="{21072719-F34D-4790-A6AC-91CAE7851D0C}">
      <dgm:prSet/>
      <dgm:spPr>
        <a:ln w="38100">
          <a:solidFill>
            <a:schemeClr val="accent5">
              <a:lumMod val="75000"/>
            </a:schemeClr>
          </a:solidFill>
        </a:ln>
        <a:effectLst>
          <a:glow rad="63500">
            <a:schemeClr val="accent1">
              <a:satMod val="175000"/>
              <a:alpha val="40000"/>
            </a:schemeClr>
          </a:glow>
        </a:effectLst>
      </dgm:spPr>
      <dgm:t>
        <a:bodyPr/>
        <a:lstStyle/>
        <a:p>
          <a:endParaRPr lang="en-GB"/>
        </a:p>
      </dgm:t>
    </dgm:pt>
    <dgm:pt modelId="{EEB33F5D-93DC-4F20-8C21-04BE69F30C82}" type="sibTrans" cxnId="{21072719-F34D-4790-A6AC-91CAE7851D0C}">
      <dgm:prSet/>
      <dgm:spPr/>
      <dgm:t>
        <a:bodyPr/>
        <a:lstStyle/>
        <a:p>
          <a:endParaRPr lang="en-GB"/>
        </a:p>
      </dgm:t>
    </dgm:pt>
    <dgm:pt modelId="{FF93BAAF-169E-446D-8F82-08559A8E5C9E}">
      <dgm:prSet custT="1"/>
      <dgm:spPr/>
      <dgm:t>
        <a:bodyPr/>
        <a:lstStyle/>
        <a:p>
          <a:r>
            <a:rPr lang="en-GB" sz="1600" dirty="0"/>
            <a:t>Trust not registered in </a:t>
          </a:r>
          <a:r>
            <a:rPr lang="en-GB" sz="1600" b="1" dirty="0"/>
            <a:t>Norway if Norwegian trustee,</a:t>
          </a:r>
          <a:r>
            <a:rPr lang="en-GB" sz="1600" dirty="0"/>
            <a:t> unless owns Norwegian property or account with Norway FI</a:t>
          </a:r>
        </a:p>
      </dgm:t>
    </dgm:pt>
    <dgm:pt modelId="{7CC24352-5664-4E9B-9B41-2663F0905920}" type="parTrans" cxnId="{14FEF83F-E59E-4007-9DDA-473D3B035AB0}">
      <dgm:prSet/>
      <dgm:spPr>
        <a:ln w="38100">
          <a:solidFill>
            <a:schemeClr val="accent5">
              <a:lumMod val="75000"/>
            </a:schemeClr>
          </a:solidFill>
        </a:ln>
        <a:effectLst>
          <a:glow rad="63500">
            <a:schemeClr val="accent1">
              <a:satMod val="175000"/>
              <a:alpha val="40000"/>
            </a:schemeClr>
          </a:glow>
        </a:effectLst>
      </dgm:spPr>
      <dgm:t>
        <a:bodyPr/>
        <a:lstStyle/>
        <a:p>
          <a:endParaRPr lang="en-GB"/>
        </a:p>
      </dgm:t>
    </dgm:pt>
    <dgm:pt modelId="{B35FB666-3BF4-45E9-A0CF-45779377A5E8}" type="sibTrans" cxnId="{14FEF83F-E59E-4007-9DDA-473D3B035AB0}">
      <dgm:prSet/>
      <dgm:spPr/>
      <dgm:t>
        <a:bodyPr/>
        <a:lstStyle/>
        <a:p>
          <a:endParaRPr lang="en-GB"/>
        </a:p>
      </dgm:t>
    </dgm:pt>
    <dgm:pt modelId="{A4C58A15-0184-422B-8357-F18CA09DC241}" type="pres">
      <dgm:prSet presAssocID="{5E0D9DAC-0FDC-48A5-859A-4A5093A8CCEE}" presName="hierChild1" presStyleCnt="0">
        <dgm:presLayoutVars>
          <dgm:chPref val="1"/>
          <dgm:dir/>
          <dgm:animOne val="branch"/>
          <dgm:animLvl val="lvl"/>
          <dgm:resizeHandles/>
        </dgm:presLayoutVars>
      </dgm:prSet>
      <dgm:spPr/>
    </dgm:pt>
    <dgm:pt modelId="{6C9A3466-3CE2-4B1A-B208-C0C0A06E81AE}" type="pres">
      <dgm:prSet presAssocID="{F4CDCEF8-CFDA-4672-879E-F187745A3E4D}" presName="hierRoot1" presStyleCnt="0"/>
      <dgm:spPr/>
    </dgm:pt>
    <dgm:pt modelId="{68E5F528-9295-4D47-AA43-DBCB43165349}" type="pres">
      <dgm:prSet presAssocID="{F4CDCEF8-CFDA-4672-879E-F187745A3E4D}" presName="composite" presStyleCnt="0"/>
      <dgm:spPr/>
    </dgm:pt>
    <dgm:pt modelId="{1997F3FF-79E3-469D-B1F3-F56EAF14E9F1}" type="pres">
      <dgm:prSet presAssocID="{F4CDCEF8-CFDA-4672-879E-F187745A3E4D}" presName="background" presStyleLbl="node0" presStyleIdx="0" presStyleCnt="1"/>
      <dgm:spPr/>
    </dgm:pt>
    <dgm:pt modelId="{D360040F-CA4C-4DB6-B23E-D62FED116C03}" type="pres">
      <dgm:prSet presAssocID="{F4CDCEF8-CFDA-4672-879E-F187745A3E4D}" presName="text" presStyleLbl="fgAcc0" presStyleIdx="0" presStyleCnt="1" custLinFactNeighborX="-3323" custLinFactNeighborY="2755">
        <dgm:presLayoutVars>
          <dgm:chPref val="3"/>
        </dgm:presLayoutVars>
      </dgm:prSet>
      <dgm:spPr/>
    </dgm:pt>
    <dgm:pt modelId="{5D39B8F4-F2E7-4343-B358-F5FF902869F7}" type="pres">
      <dgm:prSet presAssocID="{F4CDCEF8-CFDA-4672-879E-F187745A3E4D}" presName="hierChild2" presStyleCnt="0"/>
      <dgm:spPr/>
    </dgm:pt>
    <dgm:pt modelId="{79558B8D-CD1C-4A81-8C23-E862A5614D22}" type="pres">
      <dgm:prSet presAssocID="{B5915F3E-5F18-4FDA-B2BB-D56BA9B8782C}" presName="Name10" presStyleLbl="parChTrans1D2" presStyleIdx="0" presStyleCnt="2"/>
      <dgm:spPr/>
    </dgm:pt>
    <dgm:pt modelId="{8474BC98-EAEF-40CA-ABC6-8B7957955FEB}" type="pres">
      <dgm:prSet presAssocID="{691BDA1E-4FA6-447E-8384-4800CAC6FF21}" presName="hierRoot2" presStyleCnt="0"/>
      <dgm:spPr/>
    </dgm:pt>
    <dgm:pt modelId="{D32545D1-9918-4252-B1E6-FC9E19231457}" type="pres">
      <dgm:prSet presAssocID="{691BDA1E-4FA6-447E-8384-4800CAC6FF21}" presName="composite2" presStyleCnt="0"/>
      <dgm:spPr/>
    </dgm:pt>
    <dgm:pt modelId="{D2BE36A9-52F4-4EDC-AB0E-2204C04276D1}" type="pres">
      <dgm:prSet presAssocID="{691BDA1E-4FA6-447E-8384-4800CAC6FF21}" presName="background2" presStyleLbl="node2" presStyleIdx="0" presStyleCnt="2"/>
      <dgm:spPr/>
    </dgm:pt>
    <dgm:pt modelId="{DE516A98-A1B9-44C0-A0B4-4CE7E1B536E7}" type="pres">
      <dgm:prSet presAssocID="{691BDA1E-4FA6-447E-8384-4800CAC6FF21}" presName="text2" presStyleLbl="fgAcc2" presStyleIdx="0" presStyleCnt="2">
        <dgm:presLayoutVars>
          <dgm:chPref val="3"/>
        </dgm:presLayoutVars>
      </dgm:prSet>
      <dgm:spPr/>
    </dgm:pt>
    <dgm:pt modelId="{12475E16-DCCB-4B1B-BC95-AF3C5F9C5040}" type="pres">
      <dgm:prSet presAssocID="{691BDA1E-4FA6-447E-8384-4800CAC6FF21}" presName="hierChild3" presStyleCnt="0"/>
      <dgm:spPr/>
    </dgm:pt>
    <dgm:pt modelId="{0B71BBEF-C20F-493F-AA23-D93C277A57CD}" type="pres">
      <dgm:prSet presAssocID="{7CC24352-5664-4E9B-9B41-2663F0905920}" presName="Name10" presStyleLbl="parChTrans1D2" presStyleIdx="1" presStyleCnt="2"/>
      <dgm:spPr/>
    </dgm:pt>
    <dgm:pt modelId="{DD90C0B9-3A65-49BE-9A5F-A07703FD955B}" type="pres">
      <dgm:prSet presAssocID="{FF93BAAF-169E-446D-8F82-08559A8E5C9E}" presName="hierRoot2" presStyleCnt="0"/>
      <dgm:spPr/>
    </dgm:pt>
    <dgm:pt modelId="{C00155BD-46C4-474D-89F9-2D23D3C93BDA}" type="pres">
      <dgm:prSet presAssocID="{FF93BAAF-169E-446D-8F82-08559A8E5C9E}" presName="composite2" presStyleCnt="0"/>
      <dgm:spPr/>
    </dgm:pt>
    <dgm:pt modelId="{5BB36FB3-CC0B-4F7E-8845-52F4FD3AED40}" type="pres">
      <dgm:prSet presAssocID="{FF93BAAF-169E-446D-8F82-08559A8E5C9E}" presName="background2" presStyleLbl="node2" presStyleIdx="1" presStyleCnt="2"/>
      <dgm:spPr/>
    </dgm:pt>
    <dgm:pt modelId="{90EF3F6A-5ADF-46F0-A851-A1005EE97676}" type="pres">
      <dgm:prSet presAssocID="{FF93BAAF-169E-446D-8F82-08559A8E5C9E}" presName="text2" presStyleLbl="fgAcc2" presStyleIdx="1" presStyleCnt="2">
        <dgm:presLayoutVars>
          <dgm:chPref val="3"/>
        </dgm:presLayoutVars>
      </dgm:prSet>
      <dgm:spPr/>
    </dgm:pt>
    <dgm:pt modelId="{E471878D-02FF-46E4-8444-B81204C35698}" type="pres">
      <dgm:prSet presAssocID="{FF93BAAF-169E-446D-8F82-08559A8E5C9E}" presName="hierChild3" presStyleCnt="0"/>
      <dgm:spPr/>
    </dgm:pt>
  </dgm:ptLst>
  <dgm:cxnLst>
    <dgm:cxn modelId="{CC3F380F-E937-4FA3-A788-F3C8E63F701A}" type="presOf" srcId="{5E0D9DAC-0FDC-48A5-859A-4A5093A8CCEE}" destId="{A4C58A15-0184-422B-8357-F18CA09DC241}" srcOrd="0" destOrd="0" presId="urn:microsoft.com/office/officeart/2005/8/layout/hierarchy1"/>
    <dgm:cxn modelId="{21072719-F34D-4790-A6AC-91CAE7851D0C}" srcId="{F4CDCEF8-CFDA-4672-879E-F187745A3E4D}" destId="{691BDA1E-4FA6-447E-8384-4800CAC6FF21}" srcOrd="0" destOrd="0" parTransId="{B5915F3E-5F18-4FDA-B2BB-D56BA9B8782C}" sibTransId="{EEB33F5D-93DC-4F20-8C21-04BE69F30C82}"/>
    <dgm:cxn modelId="{75AAFE1C-5574-4C79-80FF-28E760EC5989}" type="presOf" srcId="{F4CDCEF8-CFDA-4672-879E-F187745A3E4D}" destId="{D360040F-CA4C-4DB6-B23E-D62FED116C03}" srcOrd="0" destOrd="0" presId="urn:microsoft.com/office/officeart/2005/8/layout/hierarchy1"/>
    <dgm:cxn modelId="{98FF1E1D-2556-439F-889D-8F085C604E49}" type="presOf" srcId="{7CC24352-5664-4E9B-9B41-2663F0905920}" destId="{0B71BBEF-C20F-493F-AA23-D93C277A57CD}" srcOrd="0" destOrd="0" presId="urn:microsoft.com/office/officeart/2005/8/layout/hierarchy1"/>
    <dgm:cxn modelId="{A8789124-7166-458A-8AE4-065F46488C9E}" srcId="{5E0D9DAC-0FDC-48A5-859A-4A5093A8CCEE}" destId="{F4CDCEF8-CFDA-4672-879E-F187745A3E4D}" srcOrd="0" destOrd="0" parTransId="{819CFCAB-6513-4964-B553-C870FB34F1B8}" sibTransId="{A75BA33D-5E99-42A9-A1B6-37D7C989448D}"/>
    <dgm:cxn modelId="{A95D482D-4CA9-4307-8C31-AAA8F75756B3}" type="presOf" srcId="{691BDA1E-4FA6-447E-8384-4800CAC6FF21}" destId="{DE516A98-A1B9-44C0-A0B4-4CE7E1B536E7}" srcOrd="0" destOrd="0" presId="urn:microsoft.com/office/officeart/2005/8/layout/hierarchy1"/>
    <dgm:cxn modelId="{14FEF83F-E59E-4007-9DDA-473D3B035AB0}" srcId="{F4CDCEF8-CFDA-4672-879E-F187745A3E4D}" destId="{FF93BAAF-169E-446D-8F82-08559A8E5C9E}" srcOrd="1" destOrd="0" parTransId="{7CC24352-5664-4E9B-9B41-2663F0905920}" sibTransId="{B35FB666-3BF4-45E9-A0CF-45779377A5E8}"/>
    <dgm:cxn modelId="{0BA9A88C-D1DF-4084-B338-9F04D878C3CB}" type="presOf" srcId="{FF93BAAF-169E-446D-8F82-08559A8E5C9E}" destId="{90EF3F6A-5ADF-46F0-A851-A1005EE97676}" srcOrd="0" destOrd="0" presId="urn:microsoft.com/office/officeart/2005/8/layout/hierarchy1"/>
    <dgm:cxn modelId="{7246A4E8-3D12-4E72-989F-D6B339A26611}" type="presOf" srcId="{B5915F3E-5F18-4FDA-B2BB-D56BA9B8782C}" destId="{79558B8D-CD1C-4A81-8C23-E862A5614D22}" srcOrd="0" destOrd="0" presId="urn:microsoft.com/office/officeart/2005/8/layout/hierarchy1"/>
    <dgm:cxn modelId="{1605E972-26B3-4F34-AA22-58884B8DC667}" type="presParOf" srcId="{A4C58A15-0184-422B-8357-F18CA09DC241}" destId="{6C9A3466-3CE2-4B1A-B208-C0C0A06E81AE}" srcOrd="0" destOrd="0" presId="urn:microsoft.com/office/officeart/2005/8/layout/hierarchy1"/>
    <dgm:cxn modelId="{8BBE61F4-FF97-47AA-A314-56AE148DE08F}" type="presParOf" srcId="{6C9A3466-3CE2-4B1A-B208-C0C0A06E81AE}" destId="{68E5F528-9295-4D47-AA43-DBCB43165349}" srcOrd="0" destOrd="0" presId="urn:microsoft.com/office/officeart/2005/8/layout/hierarchy1"/>
    <dgm:cxn modelId="{F5FB958F-B582-4969-BBDA-3D80549F848C}" type="presParOf" srcId="{68E5F528-9295-4D47-AA43-DBCB43165349}" destId="{1997F3FF-79E3-469D-B1F3-F56EAF14E9F1}" srcOrd="0" destOrd="0" presId="urn:microsoft.com/office/officeart/2005/8/layout/hierarchy1"/>
    <dgm:cxn modelId="{E352AA76-90F7-4D33-A18F-19CCC62EF4E4}" type="presParOf" srcId="{68E5F528-9295-4D47-AA43-DBCB43165349}" destId="{D360040F-CA4C-4DB6-B23E-D62FED116C03}" srcOrd="1" destOrd="0" presId="urn:microsoft.com/office/officeart/2005/8/layout/hierarchy1"/>
    <dgm:cxn modelId="{32290742-B6F1-44C0-9D4F-F2F1CAE40BE1}" type="presParOf" srcId="{6C9A3466-3CE2-4B1A-B208-C0C0A06E81AE}" destId="{5D39B8F4-F2E7-4343-B358-F5FF902869F7}" srcOrd="1" destOrd="0" presId="urn:microsoft.com/office/officeart/2005/8/layout/hierarchy1"/>
    <dgm:cxn modelId="{F45CD212-24F3-40E1-9D43-92CCEE27584D}" type="presParOf" srcId="{5D39B8F4-F2E7-4343-B358-F5FF902869F7}" destId="{79558B8D-CD1C-4A81-8C23-E862A5614D22}" srcOrd="0" destOrd="0" presId="urn:microsoft.com/office/officeart/2005/8/layout/hierarchy1"/>
    <dgm:cxn modelId="{793859C8-F2EB-4158-97AA-C5E22035B18A}" type="presParOf" srcId="{5D39B8F4-F2E7-4343-B358-F5FF902869F7}" destId="{8474BC98-EAEF-40CA-ABC6-8B7957955FEB}" srcOrd="1" destOrd="0" presId="urn:microsoft.com/office/officeart/2005/8/layout/hierarchy1"/>
    <dgm:cxn modelId="{119AA570-9159-430B-8327-D9C4520BD64A}" type="presParOf" srcId="{8474BC98-EAEF-40CA-ABC6-8B7957955FEB}" destId="{D32545D1-9918-4252-B1E6-FC9E19231457}" srcOrd="0" destOrd="0" presId="urn:microsoft.com/office/officeart/2005/8/layout/hierarchy1"/>
    <dgm:cxn modelId="{237E5CDE-FA9B-49FC-8015-556C10A61395}" type="presParOf" srcId="{D32545D1-9918-4252-B1E6-FC9E19231457}" destId="{D2BE36A9-52F4-4EDC-AB0E-2204C04276D1}" srcOrd="0" destOrd="0" presId="urn:microsoft.com/office/officeart/2005/8/layout/hierarchy1"/>
    <dgm:cxn modelId="{3DE33DA8-61E4-4260-A685-FF587E9D5B65}" type="presParOf" srcId="{D32545D1-9918-4252-B1E6-FC9E19231457}" destId="{DE516A98-A1B9-44C0-A0B4-4CE7E1B536E7}" srcOrd="1" destOrd="0" presId="urn:microsoft.com/office/officeart/2005/8/layout/hierarchy1"/>
    <dgm:cxn modelId="{915ACBCA-CD66-4B57-B443-0854114E9783}" type="presParOf" srcId="{8474BC98-EAEF-40CA-ABC6-8B7957955FEB}" destId="{12475E16-DCCB-4B1B-BC95-AF3C5F9C5040}" srcOrd="1" destOrd="0" presId="urn:microsoft.com/office/officeart/2005/8/layout/hierarchy1"/>
    <dgm:cxn modelId="{AB639C40-B5A9-4AE7-A5D6-374267E818D1}" type="presParOf" srcId="{5D39B8F4-F2E7-4343-B358-F5FF902869F7}" destId="{0B71BBEF-C20F-493F-AA23-D93C277A57CD}" srcOrd="2" destOrd="0" presId="urn:microsoft.com/office/officeart/2005/8/layout/hierarchy1"/>
    <dgm:cxn modelId="{FBACCDB3-6CDF-4A02-90C9-6634829FBFE5}" type="presParOf" srcId="{5D39B8F4-F2E7-4343-B358-F5FF902869F7}" destId="{DD90C0B9-3A65-49BE-9A5F-A07703FD955B}" srcOrd="3" destOrd="0" presId="urn:microsoft.com/office/officeart/2005/8/layout/hierarchy1"/>
    <dgm:cxn modelId="{DC8836A2-5034-4CA5-BFB1-44D819665FD1}" type="presParOf" srcId="{DD90C0B9-3A65-49BE-9A5F-A07703FD955B}" destId="{C00155BD-46C4-474D-89F9-2D23D3C93BDA}" srcOrd="0" destOrd="0" presId="urn:microsoft.com/office/officeart/2005/8/layout/hierarchy1"/>
    <dgm:cxn modelId="{1FAAA3C7-562A-4280-A193-5FE73323794B}" type="presParOf" srcId="{C00155BD-46C4-474D-89F9-2D23D3C93BDA}" destId="{5BB36FB3-CC0B-4F7E-8845-52F4FD3AED40}" srcOrd="0" destOrd="0" presId="urn:microsoft.com/office/officeart/2005/8/layout/hierarchy1"/>
    <dgm:cxn modelId="{276A159D-DC65-453C-A86C-7A412D99DD15}" type="presParOf" srcId="{C00155BD-46C4-474D-89F9-2D23D3C93BDA}" destId="{90EF3F6A-5ADF-46F0-A851-A1005EE97676}" srcOrd="1" destOrd="0" presId="urn:microsoft.com/office/officeart/2005/8/layout/hierarchy1"/>
    <dgm:cxn modelId="{F32E2DCA-578A-4308-BBF4-F26F7A6520F7}" type="presParOf" srcId="{DD90C0B9-3A65-49BE-9A5F-A07703FD955B}" destId="{E471878D-02FF-46E4-8444-B81204C356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840B61-6784-488D-BF10-5B5CBE40251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e-CH"/>
        </a:p>
      </dgm:t>
    </dgm:pt>
    <dgm:pt modelId="{F6880EC2-46CA-4D2A-B876-5C35D535FB6D}">
      <dgm:prSet/>
      <dgm:spPr/>
      <dgm:t>
        <a:bodyPr/>
        <a:lstStyle/>
        <a:p>
          <a:r>
            <a:rPr lang="en-GB" dirty="0"/>
            <a:t>To</a:t>
          </a:r>
          <a:r>
            <a:rPr lang="en-GB" noProof="0" dirty="0"/>
            <a:t> detect cross-border, potentially aggressive tax arrangements, the European Union has introduced a new tax transparency directive 2018/822 (DAC6)</a:t>
          </a:r>
          <a:endParaRPr lang="de-CH" dirty="0"/>
        </a:p>
      </dgm:t>
    </dgm:pt>
    <dgm:pt modelId="{432A8F50-F6FF-4371-9F2D-39C527F422E7}" type="parTrans" cxnId="{EFB3A35D-1C82-4189-9A50-FAD39344D6E1}">
      <dgm:prSet/>
      <dgm:spPr/>
      <dgm:t>
        <a:bodyPr/>
        <a:lstStyle/>
        <a:p>
          <a:endParaRPr lang="de-CH"/>
        </a:p>
      </dgm:t>
    </dgm:pt>
    <dgm:pt modelId="{E5681024-6AD4-4826-BBFF-E18BB35BB083}" type="sibTrans" cxnId="{EFB3A35D-1C82-4189-9A50-FAD39344D6E1}">
      <dgm:prSet/>
      <dgm:spPr/>
      <dgm:t>
        <a:bodyPr/>
        <a:lstStyle/>
        <a:p>
          <a:endParaRPr lang="de-CH"/>
        </a:p>
      </dgm:t>
    </dgm:pt>
    <dgm:pt modelId="{565094A6-BF24-4107-BB51-07EA2D6591F5}">
      <dgm:prSet/>
      <dgm:spPr/>
      <dgm:t>
        <a:bodyPr/>
        <a:lstStyle/>
        <a:p>
          <a:r>
            <a:rPr lang="en-GB" dirty="0"/>
            <a:t>DAC6 imposes mandatory disclosure requirements for certain arrangements with an EU cross-border element where the arrangements fall within certain 'hallmarks' mentioned in the directive and in certain instances where the main or expected benefit of the arrangement is tax advantage.(CRS avoidance)</a:t>
          </a:r>
          <a:endParaRPr lang="de-CH" dirty="0"/>
        </a:p>
      </dgm:t>
    </dgm:pt>
    <dgm:pt modelId="{60E17250-2E8B-4786-B796-E84F4A7D7C0A}" type="parTrans" cxnId="{D99E0DA9-70D8-47C2-963E-098E89A74CF2}">
      <dgm:prSet/>
      <dgm:spPr/>
      <dgm:t>
        <a:bodyPr/>
        <a:lstStyle/>
        <a:p>
          <a:endParaRPr lang="de-CH"/>
        </a:p>
      </dgm:t>
    </dgm:pt>
    <dgm:pt modelId="{4078468C-46D5-4D50-A94D-3D41AB9AEE21}" type="sibTrans" cxnId="{D99E0DA9-70D8-47C2-963E-098E89A74CF2}">
      <dgm:prSet/>
      <dgm:spPr/>
      <dgm:t>
        <a:bodyPr/>
        <a:lstStyle/>
        <a:p>
          <a:endParaRPr lang="de-CH"/>
        </a:p>
      </dgm:t>
    </dgm:pt>
    <dgm:pt modelId="{2228D09D-099C-4285-A4C8-55A60765BBE6}">
      <dgm:prSet/>
      <dgm:spPr/>
      <dgm:t>
        <a:bodyPr/>
        <a:lstStyle/>
        <a:p>
          <a:r>
            <a:rPr lang="en-GB" dirty="0"/>
            <a:t>Liechtenstein is a member of the European Economic Area but not of the European Union.</a:t>
          </a:r>
          <a:endParaRPr lang="de-CH" dirty="0"/>
        </a:p>
      </dgm:t>
    </dgm:pt>
    <dgm:pt modelId="{AA28797B-6C2D-4FEE-A0D3-7C9DE331A34D}" type="parTrans" cxnId="{7EDE0FC0-217E-4777-8E2E-F6981C6933E2}">
      <dgm:prSet/>
      <dgm:spPr/>
      <dgm:t>
        <a:bodyPr/>
        <a:lstStyle/>
        <a:p>
          <a:endParaRPr lang="de-CH"/>
        </a:p>
      </dgm:t>
    </dgm:pt>
    <dgm:pt modelId="{19B7EBD7-C755-4000-BB30-101C9B95807A}" type="sibTrans" cxnId="{7EDE0FC0-217E-4777-8E2E-F6981C6933E2}">
      <dgm:prSet/>
      <dgm:spPr/>
      <dgm:t>
        <a:bodyPr/>
        <a:lstStyle/>
        <a:p>
          <a:endParaRPr lang="de-CH"/>
        </a:p>
      </dgm:t>
    </dgm:pt>
    <dgm:pt modelId="{31051879-1F9D-442D-AB1A-B4FD21831A58}">
      <dgm:prSet/>
      <dgm:spPr/>
      <dgm:t>
        <a:bodyPr/>
        <a:lstStyle/>
        <a:p>
          <a:r>
            <a:rPr lang="en-GB"/>
            <a:t>As the European Economic Area does not include the common tax policy, DAC6 is, as such, not binding for Liechtenstein. </a:t>
          </a:r>
          <a:endParaRPr lang="de-CH"/>
        </a:p>
      </dgm:t>
    </dgm:pt>
    <dgm:pt modelId="{6D2C45DB-ABE1-4849-86B3-82A8FDC8FB53}" type="parTrans" cxnId="{BC09ECE3-E7D3-4F68-A1BD-C5464A0B63A6}">
      <dgm:prSet/>
      <dgm:spPr/>
      <dgm:t>
        <a:bodyPr/>
        <a:lstStyle/>
        <a:p>
          <a:endParaRPr lang="de-CH"/>
        </a:p>
      </dgm:t>
    </dgm:pt>
    <dgm:pt modelId="{1D8D68A8-3D48-410D-9981-310E2A8C0A71}" type="sibTrans" cxnId="{BC09ECE3-E7D3-4F68-A1BD-C5464A0B63A6}">
      <dgm:prSet/>
      <dgm:spPr/>
      <dgm:t>
        <a:bodyPr/>
        <a:lstStyle/>
        <a:p>
          <a:endParaRPr lang="de-CH"/>
        </a:p>
      </dgm:t>
    </dgm:pt>
    <dgm:pt modelId="{01954ECE-08DD-4247-A1F9-E4D01091F68E}">
      <dgm:prSet/>
      <dgm:spPr/>
      <dgm:t>
        <a:bodyPr/>
        <a:lstStyle/>
        <a:p>
          <a:r>
            <a:rPr lang="en-GB"/>
            <a:t>There is currently no voluntary adaption of the DAC6 regulation planned in Liechtenstein. Hence, the DAC6 mandatory disclosure rule is not applicable for Liechtenstein intermediaries and companies. </a:t>
          </a:r>
          <a:endParaRPr lang="de-CH"/>
        </a:p>
      </dgm:t>
    </dgm:pt>
    <dgm:pt modelId="{4EEB4974-3003-43ED-B9FD-411761B3B157}" type="parTrans" cxnId="{23E40844-9BE3-405F-9BDD-4EF8885AD15E}">
      <dgm:prSet/>
      <dgm:spPr/>
      <dgm:t>
        <a:bodyPr/>
        <a:lstStyle/>
        <a:p>
          <a:endParaRPr lang="de-CH"/>
        </a:p>
      </dgm:t>
    </dgm:pt>
    <dgm:pt modelId="{775A3C09-B53E-46E8-93ED-E4B358325BA0}" type="sibTrans" cxnId="{23E40844-9BE3-405F-9BDD-4EF8885AD15E}">
      <dgm:prSet/>
      <dgm:spPr/>
      <dgm:t>
        <a:bodyPr/>
        <a:lstStyle/>
        <a:p>
          <a:endParaRPr lang="de-CH"/>
        </a:p>
      </dgm:t>
    </dgm:pt>
    <dgm:pt modelId="{167FF026-B0C2-4D28-930D-515934A516FE}" type="pres">
      <dgm:prSet presAssocID="{E7840B61-6784-488D-BF10-5B5CBE402516}" presName="CompostProcess" presStyleCnt="0">
        <dgm:presLayoutVars>
          <dgm:dir/>
          <dgm:resizeHandles val="exact"/>
        </dgm:presLayoutVars>
      </dgm:prSet>
      <dgm:spPr/>
    </dgm:pt>
    <dgm:pt modelId="{73F409CF-D486-4830-A12B-07E4E29D8424}" type="pres">
      <dgm:prSet presAssocID="{E7840B61-6784-488D-BF10-5B5CBE402516}" presName="arrow" presStyleLbl="bgShp" presStyleIdx="0" presStyleCnt="1"/>
      <dgm:spPr/>
    </dgm:pt>
    <dgm:pt modelId="{92FCC896-F875-4955-BE80-6C22AA9DDFDF}" type="pres">
      <dgm:prSet presAssocID="{E7840B61-6784-488D-BF10-5B5CBE402516}" presName="linearProcess" presStyleCnt="0"/>
      <dgm:spPr/>
    </dgm:pt>
    <dgm:pt modelId="{D29C58B6-6800-4345-9F99-9D9F05DBC43E}" type="pres">
      <dgm:prSet presAssocID="{F6880EC2-46CA-4D2A-B876-5C35D535FB6D}" presName="textNode" presStyleLbl="node1" presStyleIdx="0" presStyleCnt="5">
        <dgm:presLayoutVars>
          <dgm:bulletEnabled val="1"/>
        </dgm:presLayoutVars>
      </dgm:prSet>
      <dgm:spPr/>
    </dgm:pt>
    <dgm:pt modelId="{7E8D7F53-C1D8-4E15-AAF1-D9F77125BAFC}" type="pres">
      <dgm:prSet presAssocID="{E5681024-6AD4-4826-BBFF-E18BB35BB083}" presName="sibTrans" presStyleCnt="0"/>
      <dgm:spPr/>
    </dgm:pt>
    <dgm:pt modelId="{A8B80016-6673-4DA6-8B05-AAAF8851B32E}" type="pres">
      <dgm:prSet presAssocID="{565094A6-BF24-4107-BB51-07EA2D6591F5}" presName="textNode" presStyleLbl="node1" presStyleIdx="1" presStyleCnt="5">
        <dgm:presLayoutVars>
          <dgm:bulletEnabled val="1"/>
        </dgm:presLayoutVars>
      </dgm:prSet>
      <dgm:spPr/>
    </dgm:pt>
    <dgm:pt modelId="{700B1A53-1BC8-485F-9E98-DB8AE0EDA1BF}" type="pres">
      <dgm:prSet presAssocID="{4078468C-46D5-4D50-A94D-3D41AB9AEE21}" presName="sibTrans" presStyleCnt="0"/>
      <dgm:spPr/>
    </dgm:pt>
    <dgm:pt modelId="{612B7AE7-6851-4D1F-8204-64D78C3D8397}" type="pres">
      <dgm:prSet presAssocID="{2228D09D-099C-4285-A4C8-55A60765BBE6}" presName="textNode" presStyleLbl="node1" presStyleIdx="2" presStyleCnt="5">
        <dgm:presLayoutVars>
          <dgm:bulletEnabled val="1"/>
        </dgm:presLayoutVars>
      </dgm:prSet>
      <dgm:spPr/>
    </dgm:pt>
    <dgm:pt modelId="{32E1996D-A5C4-41E2-A27D-E2A4C4EA6864}" type="pres">
      <dgm:prSet presAssocID="{19B7EBD7-C755-4000-BB30-101C9B95807A}" presName="sibTrans" presStyleCnt="0"/>
      <dgm:spPr/>
    </dgm:pt>
    <dgm:pt modelId="{3610882A-7213-40FF-A44E-8B2763735DAC}" type="pres">
      <dgm:prSet presAssocID="{31051879-1F9D-442D-AB1A-B4FD21831A58}" presName="textNode" presStyleLbl="node1" presStyleIdx="3" presStyleCnt="5">
        <dgm:presLayoutVars>
          <dgm:bulletEnabled val="1"/>
        </dgm:presLayoutVars>
      </dgm:prSet>
      <dgm:spPr/>
    </dgm:pt>
    <dgm:pt modelId="{BE0368F6-88B5-41BF-B273-84FBD3057F33}" type="pres">
      <dgm:prSet presAssocID="{1D8D68A8-3D48-410D-9981-310E2A8C0A71}" presName="sibTrans" presStyleCnt="0"/>
      <dgm:spPr/>
    </dgm:pt>
    <dgm:pt modelId="{BE996D75-D333-413F-971A-B0151C3461E2}" type="pres">
      <dgm:prSet presAssocID="{01954ECE-08DD-4247-A1F9-E4D01091F68E}" presName="textNode" presStyleLbl="node1" presStyleIdx="4" presStyleCnt="5">
        <dgm:presLayoutVars>
          <dgm:bulletEnabled val="1"/>
        </dgm:presLayoutVars>
      </dgm:prSet>
      <dgm:spPr/>
    </dgm:pt>
  </dgm:ptLst>
  <dgm:cxnLst>
    <dgm:cxn modelId="{229AC217-2F61-416D-952C-7EC0AE0EB15F}" type="presOf" srcId="{01954ECE-08DD-4247-A1F9-E4D01091F68E}" destId="{BE996D75-D333-413F-971A-B0151C3461E2}" srcOrd="0" destOrd="0" presId="urn:microsoft.com/office/officeart/2005/8/layout/hProcess9"/>
    <dgm:cxn modelId="{03BC3719-CB11-44C5-BE81-74338FD6BFCE}" type="presOf" srcId="{E7840B61-6784-488D-BF10-5B5CBE402516}" destId="{167FF026-B0C2-4D28-930D-515934A516FE}" srcOrd="0" destOrd="0" presId="urn:microsoft.com/office/officeart/2005/8/layout/hProcess9"/>
    <dgm:cxn modelId="{EFB3A35D-1C82-4189-9A50-FAD39344D6E1}" srcId="{E7840B61-6784-488D-BF10-5B5CBE402516}" destId="{F6880EC2-46CA-4D2A-B876-5C35D535FB6D}" srcOrd="0" destOrd="0" parTransId="{432A8F50-F6FF-4371-9F2D-39C527F422E7}" sibTransId="{E5681024-6AD4-4826-BBFF-E18BB35BB083}"/>
    <dgm:cxn modelId="{03DD3F41-D7F3-4FE5-BC86-8C444AA55955}" type="presOf" srcId="{31051879-1F9D-442D-AB1A-B4FD21831A58}" destId="{3610882A-7213-40FF-A44E-8B2763735DAC}" srcOrd="0" destOrd="0" presId="urn:microsoft.com/office/officeart/2005/8/layout/hProcess9"/>
    <dgm:cxn modelId="{23E40844-9BE3-405F-9BDD-4EF8885AD15E}" srcId="{E7840B61-6784-488D-BF10-5B5CBE402516}" destId="{01954ECE-08DD-4247-A1F9-E4D01091F68E}" srcOrd="4" destOrd="0" parTransId="{4EEB4974-3003-43ED-B9FD-411761B3B157}" sibTransId="{775A3C09-B53E-46E8-93ED-E4B358325BA0}"/>
    <dgm:cxn modelId="{D8A3C065-4B7A-439F-A3BF-4F2B1FEF7780}" type="presOf" srcId="{2228D09D-099C-4285-A4C8-55A60765BBE6}" destId="{612B7AE7-6851-4D1F-8204-64D78C3D8397}" srcOrd="0" destOrd="0" presId="urn:microsoft.com/office/officeart/2005/8/layout/hProcess9"/>
    <dgm:cxn modelId="{06753EA5-C6AF-448B-8762-4B4EDE3B1E6E}" type="presOf" srcId="{565094A6-BF24-4107-BB51-07EA2D6591F5}" destId="{A8B80016-6673-4DA6-8B05-AAAF8851B32E}" srcOrd="0" destOrd="0" presId="urn:microsoft.com/office/officeart/2005/8/layout/hProcess9"/>
    <dgm:cxn modelId="{D99E0DA9-70D8-47C2-963E-098E89A74CF2}" srcId="{E7840B61-6784-488D-BF10-5B5CBE402516}" destId="{565094A6-BF24-4107-BB51-07EA2D6591F5}" srcOrd="1" destOrd="0" parTransId="{60E17250-2E8B-4786-B796-E84F4A7D7C0A}" sibTransId="{4078468C-46D5-4D50-A94D-3D41AB9AEE21}"/>
    <dgm:cxn modelId="{7EDE0FC0-217E-4777-8E2E-F6981C6933E2}" srcId="{E7840B61-6784-488D-BF10-5B5CBE402516}" destId="{2228D09D-099C-4285-A4C8-55A60765BBE6}" srcOrd="2" destOrd="0" parTransId="{AA28797B-6C2D-4FEE-A0D3-7C9DE331A34D}" sibTransId="{19B7EBD7-C755-4000-BB30-101C9B95807A}"/>
    <dgm:cxn modelId="{1977AFDB-CA0F-4A86-B6F2-27A166CF0AD9}" type="presOf" srcId="{F6880EC2-46CA-4D2A-B876-5C35D535FB6D}" destId="{D29C58B6-6800-4345-9F99-9D9F05DBC43E}" srcOrd="0" destOrd="0" presId="urn:microsoft.com/office/officeart/2005/8/layout/hProcess9"/>
    <dgm:cxn modelId="{BC09ECE3-E7D3-4F68-A1BD-C5464A0B63A6}" srcId="{E7840B61-6784-488D-BF10-5B5CBE402516}" destId="{31051879-1F9D-442D-AB1A-B4FD21831A58}" srcOrd="3" destOrd="0" parTransId="{6D2C45DB-ABE1-4849-86B3-82A8FDC8FB53}" sibTransId="{1D8D68A8-3D48-410D-9981-310E2A8C0A71}"/>
    <dgm:cxn modelId="{3E5D029A-959D-4814-80D6-74E0886AAEEE}" type="presParOf" srcId="{167FF026-B0C2-4D28-930D-515934A516FE}" destId="{73F409CF-D486-4830-A12B-07E4E29D8424}" srcOrd="0" destOrd="0" presId="urn:microsoft.com/office/officeart/2005/8/layout/hProcess9"/>
    <dgm:cxn modelId="{49B4986E-1FEE-4703-8E2D-16F50234B65C}" type="presParOf" srcId="{167FF026-B0C2-4D28-930D-515934A516FE}" destId="{92FCC896-F875-4955-BE80-6C22AA9DDFDF}" srcOrd="1" destOrd="0" presId="urn:microsoft.com/office/officeart/2005/8/layout/hProcess9"/>
    <dgm:cxn modelId="{7F924C2F-55AA-4389-9F40-A09CE8575F2F}" type="presParOf" srcId="{92FCC896-F875-4955-BE80-6C22AA9DDFDF}" destId="{D29C58B6-6800-4345-9F99-9D9F05DBC43E}" srcOrd="0" destOrd="0" presId="urn:microsoft.com/office/officeart/2005/8/layout/hProcess9"/>
    <dgm:cxn modelId="{D689915A-7851-495A-95B6-3300FF82558E}" type="presParOf" srcId="{92FCC896-F875-4955-BE80-6C22AA9DDFDF}" destId="{7E8D7F53-C1D8-4E15-AAF1-D9F77125BAFC}" srcOrd="1" destOrd="0" presId="urn:microsoft.com/office/officeart/2005/8/layout/hProcess9"/>
    <dgm:cxn modelId="{B6A31DDB-CD12-452D-99D9-DA7B9520B131}" type="presParOf" srcId="{92FCC896-F875-4955-BE80-6C22AA9DDFDF}" destId="{A8B80016-6673-4DA6-8B05-AAAF8851B32E}" srcOrd="2" destOrd="0" presId="urn:microsoft.com/office/officeart/2005/8/layout/hProcess9"/>
    <dgm:cxn modelId="{81436D67-8773-4140-9C6E-102C0067AFED}" type="presParOf" srcId="{92FCC896-F875-4955-BE80-6C22AA9DDFDF}" destId="{700B1A53-1BC8-485F-9E98-DB8AE0EDA1BF}" srcOrd="3" destOrd="0" presId="urn:microsoft.com/office/officeart/2005/8/layout/hProcess9"/>
    <dgm:cxn modelId="{2EE1AED4-821B-4F5B-B279-B5E94A0518FD}" type="presParOf" srcId="{92FCC896-F875-4955-BE80-6C22AA9DDFDF}" destId="{612B7AE7-6851-4D1F-8204-64D78C3D8397}" srcOrd="4" destOrd="0" presId="urn:microsoft.com/office/officeart/2005/8/layout/hProcess9"/>
    <dgm:cxn modelId="{CEAF08F2-F93B-4473-ABE9-7825F80986F7}" type="presParOf" srcId="{92FCC896-F875-4955-BE80-6C22AA9DDFDF}" destId="{32E1996D-A5C4-41E2-A27D-E2A4C4EA6864}" srcOrd="5" destOrd="0" presId="urn:microsoft.com/office/officeart/2005/8/layout/hProcess9"/>
    <dgm:cxn modelId="{387E2FC8-95C1-4AF7-A3BB-07EDDD501EB1}" type="presParOf" srcId="{92FCC896-F875-4955-BE80-6C22AA9DDFDF}" destId="{3610882A-7213-40FF-A44E-8B2763735DAC}" srcOrd="6" destOrd="0" presId="urn:microsoft.com/office/officeart/2005/8/layout/hProcess9"/>
    <dgm:cxn modelId="{519744E0-A0D0-434C-A974-E560FDC001A1}" type="presParOf" srcId="{92FCC896-F875-4955-BE80-6C22AA9DDFDF}" destId="{BE0368F6-88B5-41BF-B273-84FBD3057F33}" srcOrd="7" destOrd="0" presId="urn:microsoft.com/office/officeart/2005/8/layout/hProcess9"/>
    <dgm:cxn modelId="{3DA3B581-03A3-4D1A-8114-F91EA44DBACB}" type="presParOf" srcId="{92FCC896-F875-4955-BE80-6C22AA9DDFDF}" destId="{BE996D75-D333-413F-971A-B0151C3461E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1BBEF-C20F-493F-AA23-D93C277A57CD}">
      <dsp:nvSpPr>
        <dsp:cNvPr id="0" name=""/>
        <dsp:cNvSpPr/>
      </dsp:nvSpPr>
      <dsp:spPr>
        <a:xfrm>
          <a:off x="5853150" y="1683495"/>
          <a:ext cx="1619486" cy="770728"/>
        </a:xfrm>
        <a:custGeom>
          <a:avLst/>
          <a:gdLst/>
          <a:ahLst/>
          <a:cxnLst/>
          <a:rect l="0" t="0" r="0" b="0"/>
          <a:pathLst>
            <a:path>
              <a:moveTo>
                <a:pt x="0" y="0"/>
              </a:moveTo>
              <a:lnTo>
                <a:pt x="0" y="525228"/>
              </a:lnTo>
              <a:lnTo>
                <a:pt x="1619486" y="525228"/>
              </a:lnTo>
              <a:lnTo>
                <a:pt x="1619486" y="770728"/>
              </a:lnTo>
            </a:path>
          </a:pathLst>
        </a:custGeom>
        <a:noFill/>
        <a:ln w="38100" cap="flat" cmpd="sng" algn="ctr">
          <a:solidFill>
            <a:schemeClr val="accent5">
              <a:lumMod val="75000"/>
            </a:schemeClr>
          </a:solidFill>
          <a:prstDash val="solid"/>
          <a:miter lim="800000"/>
        </a:ln>
        <a:effectLst>
          <a:glow rad="63500">
            <a:schemeClr val="accent1">
              <a:satMod val="175000"/>
              <a:alpha val="40000"/>
            </a:schemeClr>
          </a:glow>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558B8D-CD1C-4A81-8C23-E862A5614D22}">
      <dsp:nvSpPr>
        <dsp:cNvPr id="0" name=""/>
        <dsp:cNvSpPr/>
      </dsp:nvSpPr>
      <dsp:spPr>
        <a:xfrm>
          <a:off x="4233664" y="1683495"/>
          <a:ext cx="1619486" cy="770728"/>
        </a:xfrm>
        <a:custGeom>
          <a:avLst/>
          <a:gdLst/>
          <a:ahLst/>
          <a:cxnLst/>
          <a:rect l="0" t="0" r="0" b="0"/>
          <a:pathLst>
            <a:path>
              <a:moveTo>
                <a:pt x="1619486" y="0"/>
              </a:moveTo>
              <a:lnTo>
                <a:pt x="1619486" y="525228"/>
              </a:lnTo>
              <a:lnTo>
                <a:pt x="0" y="525228"/>
              </a:lnTo>
              <a:lnTo>
                <a:pt x="0" y="770728"/>
              </a:lnTo>
            </a:path>
          </a:pathLst>
        </a:custGeom>
        <a:noFill/>
        <a:ln w="38100" cap="flat" cmpd="sng" algn="ctr">
          <a:solidFill>
            <a:schemeClr val="accent5">
              <a:lumMod val="75000"/>
            </a:schemeClr>
          </a:solidFill>
          <a:prstDash val="solid"/>
          <a:miter lim="800000"/>
        </a:ln>
        <a:effectLst>
          <a:glow rad="63500">
            <a:schemeClr val="accent1">
              <a:satMod val="175000"/>
              <a:alpha val="40000"/>
            </a:schemeClr>
          </a:glow>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997F3FF-79E3-469D-B1F3-F56EAF14E9F1}">
      <dsp:nvSpPr>
        <dsp:cNvPr id="0" name=""/>
        <dsp:cNvSpPr/>
      </dsp:nvSpPr>
      <dsp:spPr>
        <a:xfrm>
          <a:off x="4528116" y="701"/>
          <a:ext cx="2650068" cy="168279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360040F-CA4C-4DB6-B23E-D62FED116C03}">
      <dsp:nvSpPr>
        <dsp:cNvPr id="0" name=""/>
        <dsp:cNvSpPr/>
      </dsp:nvSpPr>
      <dsp:spPr>
        <a:xfrm>
          <a:off x="4822568" y="280431"/>
          <a:ext cx="2650068" cy="168279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UK </a:t>
          </a:r>
          <a:r>
            <a:rPr lang="en-GB" sz="1600" b="1" kern="1200"/>
            <a:t>non-resident trust</a:t>
          </a:r>
          <a:endParaRPr lang="en-GB" sz="1600" b="1" kern="1200" dirty="0"/>
        </a:p>
      </dsp:txBody>
      <dsp:txXfrm>
        <a:off x="4871855" y="329718"/>
        <a:ext cx="2551494" cy="1584219"/>
      </dsp:txXfrm>
    </dsp:sp>
    <dsp:sp modelId="{D2BE36A9-52F4-4EDC-AB0E-2204C04276D1}">
      <dsp:nvSpPr>
        <dsp:cNvPr id="0" name=""/>
        <dsp:cNvSpPr/>
      </dsp:nvSpPr>
      <dsp:spPr>
        <a:xfrm>
          <a:off x="2908629" y="2454223"/>
          <a:ext cx="2650068" cy="168279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E516A98-A1B9-44C0-A0B4-4CE7E1B536E7}">
      <dsp:nvSpPr>
        <dsp:cNvPr id="0" name=""/>
        <dsp:cNvSpPr/>
      </dsp:nvSpPr>
      <dsp:spPr>
        <a:xfrm>
          <a:off x="3203081" y="2733952"/>
          <a:ext cx="2650068" cy="168279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None of the trustees are resident in the UK for tax purposes, </a:t>
          </a:r>
          <a:r>
            <a:rPr lang="en-GB" sz="1600" b="1" kern="1200" dirty="0"/>
            <a:t>or</a:t>
          </a:r>
        </a:p>
      </dsp:txBody>
      <dsp:txXfrm>
        <a:off x="3252368" y="2783239"/>
        <a:ext cx="2551494" cy="1584219"/>
      </dsp:txXfrm>
    </dsp:sp>
    <dsp:sp modelId="{5BB36FB3-CC0B-4F7E-8845-52F4FD3AED40}">
      <dsp:nvSpPr>
        <dsp:cNvPr id="0" name=""/>
        <dsp:cNvSpPr/>
      </dsp:nvSpPr>
      <dsp:spPr>
        <a:xfrm>
          <a:off x="6147602" y="2454223"/>
          <a:ext cx="2650068" cy="168279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0EF3F6A-5ADF-46F0-A851-A1005EE97676}">
      <dsp:nvSpPr>
        <dsp:cNvPr id="0" name=""/>
        <dsp:cNvSpPr/>
      </dsp:nvSpPr>
      <dsp:spPr>
        <a:xfrm>
          <a:off x="6442054" y="2733952"/>
          <a:ext cx="2650068" cy="168279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At least one of the trustees is resident in the UK, and the settlor was not </a:t>
          </a:r>
          <a:r>
            <a:rPr lang="en-GB" sz="1600" b="1" kern="1200" dirty="0"/>
            <a:t>resident</a:t>
          </a:r>
          <a:r>
            <a:rPr lang="en-GB" sz="1600" kern="1200" dirty="0"/>
            <a:t> when the trust was set up or funded</a:t>
          </a:r>
        </a:p>
      </dsp:txBody>
      <dsp:txXfrm>
        <a:off x="6491341" y="2783239"/>
        <a:ext cx="2551494" cy="158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1BBEF-C20F-493F-AA23-D93C277A57CD}">
      <dsp:nvSpPr>
        <dsp:cNvPr id="0" name=""/>
        <dsp:cNvSpPr/>
      </dsp:nvSpPr>
      <dsp:spPr>
        <a:xfrm>
          <a:off x="5872895" y="1936056"/>
          <a:ext cx="1911281" cy="810793"/>
        </a:xfrm>
        <a:custGeom>
          <a:avLst/>
          <a:gdLst/>
          <a:ahLst/>
          <a:cxnLst/>
          <a:rect l="0" t="0" r="0" b="0"/>
          <a:pathLst>
            <a:path>
              <a:moveTo>
                <a:pt x="0" y="0"/>
              </a:moveTo>
              <a:lnTo>
                <a:pt x="0" y="536003"/>
              </a:lnTo>
              <a:lnTo>
                <a:pt x="1911281" y="536003"/>
              </a:lnTo>
              <a:lnTo>
                <a:pt x="1911281" y="810793"/>
              </a:lnTo>
            </a:path>
          </a:pathLst>
        </a:custGeom>
        <a:noFill/>
        <a:ln w="38100" cap="flat" cmpd="sng" algn="ctr">
          <a:solidFill>
            <a:schemeClr val="accent5">
              <a:lumMod val="75000"/>
            </a:schemeClr>
          </a:solidFill>
          <a:prstDash val="solid"/>
          <a:miter lim="800000"/>
        </a:ln>
        <a:effectLst>
          <a:glow rad="63500">
            <a:schemeClr val="accent1">
              <a:satMod val="175000"/>
              <a:alpha val="40000"/>
            </a:schemeClr>
          </a:glow>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558B8D-CD1C-4A81-8C23-E862A5614D22}">
      <dsp:nvSpPr>
        <dsp:cNvPr id="0" name=""/>
        <dsp:cNvSpPr/>
      </dsp:nvSpPr>
      <dsp:spPr>
        <a:xfrm>
          <a:off x="4158751" y="1936056"/>
          <a:ext cx="1714143" cy="810793"/>
        </a:xfrm>
        <a:custGeom>
          <a:avLst/>
          <a:gdLst/>
          <a:ahLst/>
          <a:cxnLst/>
          <a:rect l="0" t="0" r="0" b="0"/>
          <a:pathLst>
            <a:path>
              <a:moveTo>
                <a:pt x="1714143" y="0"/>
              </a:moveTo>
              <a:lnTo>
                <a:pt x="1714143" y="536003"/>
              </a:lnTo>
              <a:lnTo>
                <a:pt x="0" y="536003"/>
              </a:lnTo>
              <a:lnTo>
                <a:pt x="0" y="810793"/>
              </a:lnTo>
            </a:path>
          </a:pathLst>
        </a:custGeom>
        <a:noFill/>
        <a:ln w="38100" cap="flat" cmpd="sng" algn="ctr">
          <a:solidFill>
            <a:schemeClr val="accent5">
              <a:lumMod val="75000"/>
            </a:schemeClr>
          </a:solidFill>
          <a:prstDash val="solid"/>
          <a:miter lim="800000"/>
        </a:ln>
        <a:effectLst>
          <a:glow rad="63500">
            <a:schemeClr val="accent1">
              <a:satMod val="175000"/>
              <a:alpha val="40000"/>
            </a:schemeClr>
          </a:glow>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997F3FF-79E3-469D-B1F3-F56EAF14E9F1}">
      <dsp:nvSpPr>
        <dsp:cNvPr id="0" name=""/>
        <dsp:cNvSpPr/>
      </dsp:nvSpPr>
      <dsp:spPr>
        <a:xfrm>
          <a:off x="4389767" y="52483"/>
          <a:ext cx="2966256" cy="188357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360040F-CA4C-4DB6-B23E-D62FED116C03}">
      <dsp:nvSpPr>
        <dsp:cNvPr id="0" name=""/>
        <dsp:cNvSpPr/>
      </dsp:nvSpPr>
      <dsp:spPr>
        <a:xfrm>
          <a:off x="4719351" y="365588"/>
          <a:ext cx="2966256" cy="188357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dirty="0"/>
            <a:t>UK non-resident trust not registered with TRS </a:t>
          </a:r>
          <a:r>
            <a:rPr lang="en-GB" sz="1800" b="1" kern="1200" dirty="0"/>
            <a:t>unless</a:t>
          </a:r>
          <a:r>
            <a:rPr lang="en-GB" sz="1600" b="0" kern="1200" dirty="0"/>
            <a:t> acquires land (except co-ownership trust)</a:t>
          </a:r>
          <a:r>
            <a:rPr lang="en-GB" sz="1600" b="1" kern="1200" baseline="30000" dirty="0">
              <a:solidFill>
                <a:schemeClr val="accent6"/>
              </a:solidFill>
              <a:latin typeface="D3 RoundSquarism" panose="020B0600000000000000" pitchFamily="34" charset="0"/>
            </a:rPr>
            <a:t>A</a:t>
          </a:r>
          <a:r>
            <a:rPr lang="en-GB" sz="1600" b="0" kern="1200" dirty="0"/>
            <a:t>, </a:t>
          </a:r>
          <a:r>
            <a:rPr lang="en-GB" sz="1600" b="1" u="sng" kern="1200" dirty="0"/>
            <a:t>or</a:t>
          </a:r>
          <a:r>
            <a:rPr lang="en-GB" sz="1600" b="0" kern="1200" dirty="0"/>
            <a:t> liable for UK taxes on capital or income, </a:t>
          </a:r>
          <a:r>
            <a:rPr lang="en-GB" sz="1600" b="1" u="sng" kern="1200" dirty="0"/>
            <a:t>or</a:t>
          </a:r>
          <a:r>
            <a:rPr lang="en-GB" sz="1600" b="0" kern="1200" dirty="0"/>
            <a:t> enters into </a:t>
          </a:r>
          <a:r>
            <a:rPr lang="en-GB" sz="1600" b="0" kern="1200" dirty="0" err="1"/>
            <a:t>relationship</a:t>
          </a:r>
          <a:r>
            <a:rPr lang="en-GB" sz="1600" b="1" kern="1200" baseline="30000" dirty="0" err="1">
              <a:solidFill>
                <a:schemeClr val="accent5"/>
              </a:solidFill>
              <a:latin typeface="D3 RoundSquarism" panose="020B0600000000000000" pitchFamily="34" charset="0"/>
              <a:ea typeface="+mn-ea"/>
              <a:cs typeface="+mn-cs"/>
            </a:rPr>
            <a:t>B</a:t>
          </a:r>
          <a:r>
            <a:rPr lang="en-GB" sz="1600" b="0" kern="1200" dirty="0"/>
            <a:t> with UK relevant </a:t>
          </a:r>
          <a:r>
            <a:rPr lang="en-GB" sz="1600" b="0" kern="1200" dirty="0" err="1"/>
            <a:t>person</a:t>
          </a:r>
          <a:r>
            <a:rPr lang="en-GB" sz="1600" b="1" kern="1200" baseline="30000" dirty="0" err="1">
              <a:solidFill>
                <a:srgbClr val="FF0000"/>
              </a:solidFill>
              <a:latin typeface="D3 RoundSquarism" panose="020B0600000000000000" pitchFamily="34" charset="0"/>
              <a:ea typeface="+mn-ea"/>
              <a:cs typeface="+mn-cs"/>
            </a:rPr>
            <a:t>C</a:t>
          </a:r>
          <a:r>
            <a:rPr lang="en-GB" sz="1600" b="0" kern="1200" dirty="0"/>
            <a:t> </a:t>
          </a:r>
        </a:p>
      </dsp:txBody>
      <dsp:txXfrm>
        <a:off x="4774519" y="420756"/>
        <a:ext cx="2855920" cy="1773237"/>
      </dsp:txXfrm>
    </dsp:sp>
    <dsp:sp modelId="{D2BE36A9-52F4-4EDC-AB0E-2204C04276D1}">
      <dsp:nvSpPr>
        <dsp:cNvPr id="0" name=""/>
        <dsp:cNvSpPr/>
      </dsp:nvSpPr>
      <dsp:spPr>
        <a:xfrm>
          <a:off x="2675623" y="2746850"/>
          <a:ext cx="2966256" cy="188357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DE516A98-A1B9-44C0-A0B4-4CE7E1B536E7}">
      <dsp:nvSpPr>
        <dsp:cNvPr id="0" name=""/>
        <dsp:cNvSpPr/>
      </dsp:nvSpPr>
      <dsp:spPr>
        <a:xfrm>
          <a:off x="3005207" y="3059955"/>
          <a:ext cx="2966256" cy="188357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Not registered with </a:t>
          </a:r>
          <a:r>
            <a:rPr lang="en-GB" sz="1600" b="1" kern="1200" dirty="0"/>
            <a:t>HMRC</a:t>
          </a:r>
          <a:r>
            <a:rPr lang="en-GB" sz="1600" kern="1200" dirty="0"/>
            <a:t> unless liable for UK tax income, shares, property)</a:t>
          </a:r>
          <a:endParaRPr lang="en-GB" sz="1600" b="1" kern="1200" dirty="0"/>
        </a:p>
      </dsp:txBody>
      <dsp:txXfrm>
        <a:off x="3060375" y="3115123"/>
        <a:ext cx="2855920" cy="1773237"/>
      </dsp:txXfrm>
    </dsp:sp>
    <dsp:sp modelId="{5BB36FB3-CC0B-4F7E-8845-52F4FD3AED40}">
      <dsp:nvSpPr>
        <dsp:cNvPr id="0" name=""/>
        <dsp:cNvSpPr/>
      </dsp:nvSpPr>
      <dsp:spPr>
        <a:xfrm>
          <a:off x="6301048" y="2746850"/>
          <a:ext cx="2966256" cy="188357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0EF3F6A-5ADF-46F0-A851-A1005EE97676}">
      <dsp:nvSpPr>
        <dsp:cNvPr id="0" name=""/>
        <dsp:cNvSpPr/>
      </dsp:nvSpPr>
      <dsp:spPr>
        <a:xfrm>
          <a:off x="6630632" y="3059955"/>
          <a:ext cx="2966256" cy="1883573"/>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Trust not registered in </a:t>
          </a:r>
          <a:r>
            <a:rPr lang="en-GB" sz="1600" b="1" kern="1200" dirty="0"/>
            <a:t>Norway if Norwegian trustee,</a:t>
          </a:r>
          <a:r>
            <a:rPr lang="en-GB" sz="1600" kern="1200" dirty="0"/>
            <a:t> unless owns Norwegian property or account with Norway FI</a:t>
          </a:r>
        </a:p>
      </dsp:txBody>
      <dsp:txXfrm>
        <a:off x="6685800" y="3115123"/>
        <a:ext cx="2855920" cy="1773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409CF-D486-4830-A12B-07E4E29D8424}">
      <dsp:nvSpPr>
        <dsp:cNvPr id="0" name=""/>
        <dsp:cNvSpPr/>
      </dsp:nvSpPr>
      <dsp:spPr>
        <a:xfrm>
          <a:off x="914399" y="0"/>
          <a:ext cx="10363200" cy="45914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9C58B6-6800-4345-9F99-9D9F05DBC43E}">
      <dsp:nvSpPr>
        <dsp:cNvPr id="0" name=""/>
        <dsp:cNvSpPr/>
      </dsp:nvSpPr>
      <dsp:spPr>
        <a:xfrm>
          <a:off x="5357" y="1377436"/>
          <a:ext cx="2342554" cy="18365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To</a:t>
          </a:r>
          <a:r>
            <a:rPr lang="en-GB" sz="1100" kern="1200" noProof="0" dirty="0"/>
            <a:t> detect cross-border, potentially aggressive tax arrangements, the European Union has introduced a new tax transparency directive 2018/822 (DAC6)</a:t>
          </a:r>
          <a:endParaRPr lang="de-CH" sz="1100" kern="1200" dirty="0"/>
        </a:p>
      </dsp:txBody>
      <dsp:txXfrm>
        <a:off x="95012" y="1467091"/>
        <a:ext cx="2163244" cy="1657272"/>
      </dsp:txXfrm>
    </dsp:sp>
    <dsp:sp modelId="{A8B80016-6673-4DA6-8B05-AAAF8851B32E}">
      <dsp:nvSpPr>
        <dsp:cNvPr id="0" name=""/>
        <dsp:cNvSpPr/>
      </dsp:nvSpPr>
      <dsp:spPr>
        <a:xfrm>
          <a:off x="2465040" y="1377436"/>
          <a:ext cx="2342554" cy="18365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DAC6 imposes mandatory disclosure requirements for certain arrangements with an EU cross-border element where the arrangements fall within certain 'hallmarks' mentioned in the directive and in certain instances where the main or expected benefit of the arrangement is tax advantage.(CRS avoidance)</a:t>
          </a:r>
          <a:endParaRPr lang="de-CH" sz="1100" kern="1200" dirty="0"/>
        </a:p>
      </dsp:txBody>
      <dsp:txXfrm>
        <a:off x="2554695" y="1467091"/>
        <a:ext cx="2163244" cy="1657272"/>
      </dsp:txXfrm>
    </dsp:sp>
    <dsp:sp modelId="{612B7AE7-6851-4D1F-8204-64D78C3D8397}">
      <dsp:nvSpPr>
        <dsp:cNvPr id="0" name=""/>
        <dsp:cNvSpPr/>
      </dsp:nvSpPr>
      <dsp:spPr>
        <a:xfrm>
          <a:off x="4924722" y="1377436"/>
          <a:ext cx="2342554" cy="18365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Liechtenstein is a member of the European Economic Area but not of the European Union.</a:t>
          </a:r>
          <a:endParaRPr lang="de-CH" sz="1100" kern="1200" dirty="0"/>
        </a:p>
      </dsp:txBody>
      <dsp:txXfrm>
        <a:off x="5014377" y="1467091"/>
        <a:ext cx="2163244" cy="1657272"/>
      </dsp:txXfrm>
    </dsp:sp>
    <dsp:sp modelId="{3610882A-7213-40FF-A44E-8B2763735DAC}">
      <dsp:nvSpPr>
        <dsp:cNvPr id="0" name=""/>
        <dsp:cNvSpPr/>
      </dsp:nvSpPr>
      <dsp:spPr>
        <a:xfrm>
          <a:off x="7384405" y="1377436"/>
          <a:ext cx="2342554" cy="18365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As the European Economic Area does not include the common tax policy, DAC6 is, as such, not binding for Liechtenstein. </a:t>
          </a:r>
          <a:endParaRPr lang="de-CH" sz="1100" kern="1200"/>
        </a:p>
      </dsp:txBody>
      <dsp:txXfrm>
        <a:off x="7474060" y="1467091"/>
        <a:ext cx="2163244" cy="1657272"/>
      </dsp:txXfrm>
    </dsp:sp>
    <dsp:sp modelId="{BE996D75-D333-413F-971A-B0151C3461E2}">
      <dsp:nvSpPr>
        <dsp:cNvPr id="0" name=""/>
        <dsp:cNvSpPr/>
      </dsp:nvSpPr>
      <dsp:spPr>
        <a:xfrm>
          <a:off x="9844087" y="1377436"/>
          <a:ext cx="2342554" cy="18365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There is currently no voluntary adaption of the DAC6 regulation planned in Liechtenstein. Hence, the DAC6 mandatory disclosure rule is not applicable for Liechtenstein intermediaries and companies. </a:t>
          </a:r>
          <a:endParaRPr lang="de-CH" sz="1100" kern="1200"/>
        </a:p>
      </dsp:txBody>
      <dsp:txXfrm>
        <a:off x="9933742" y="1467091"/>
        <a:ext cx="2163244" cy="16572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5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1"/>
            <a:ext cx="2946400" cy="498555"/>
          </a:xfrm>
          <a:prstGeom prst="rect">
            <a:avLst/>
          </a:prstGeom>
        </p:spPr>
        <p:txBody>
          <a:bodyPr vert="horz" lIns="91440" tIns="45720" rIns="91440" bIns="45720" rtlCol="0"/>
          <a:lstStyle>
            <a:lvl1pPr algn="r">
              <a:defRPr sz="1200"/>
            </a:lvl1pPr>
          </a:lstStyle>
          <a:p>
            <a:fld id="{E33AAF82-0F50-459F-9728-A142D52E4145}" type="datetimeFigureOut">
              <a:rPr lang="en-GB" smtClean="0"/>
              <a:t>13/01/2026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141"/>
            <a:ext cx="5438775" cy="3909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260"/>
            <a:ext cx="2946400" cy="4985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31260"/>
            <a:ext cx="2946400" cy="498555"/>
          </a:xfrm>
          <a:prstGeom prst="rect">
            <a:avLst/>
          </a:prstGeom>
        </p:spPr>
        <p:txBody>
          <a:bodyPr vert="horz" lIns="91440" tIns="45720" rIns="91440" bIns="45720" rtlCol="0" anchor="b"/>
          <a:lstStyle>
            <a:lvl1pPr algn="r">
              <a:defRPr sz="1200"/>
            </a:lvl1pPr>
          </a:lstStyle>
          <a:p>
            <a:fld id="{2BBEFAA5-4A3A-44E6-8975-782B418537B7}" type="slidenum">
              <a:rPr lang="en-GB" smtClean="0"/>
              <a:t>‹#›</a:t>
            </a:fld>
            <a:endParaRPr lang="en-GB"/>
          </a:p>
        </p:txBody>
      </p:sp>
    </p:spTree>
    <p:extLst>
      <p:ext uri="{BB962C8B-B14F-4D97-AF65-F5344CB8AC3E}">
        <p14:creationId xmlns:p14="http://schemas.microsoft.com/office/powerpoint/2010/main" val="383957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335993-B07F-47B3-A409-CA6C22573E9E}" type="slidenum">
              <a:rPr lang="en-GB" smtClean="0"/>
              <a:t>12</a:t>
            </a:fld>
            <a:endParaRPr lang="en-GB"/>
          </a:p>
        </p:txBody>
      </p:sp>
    </p:spTree>
    <p:extLst>
      <p:ext uri="{BB962C8B-B14F-4D97-AF65-F5344CB8AC3E}">
        <p14:creationId xmlns:p14="http://schemas.microsoft.com/office/powerpoint/2010/main" val="268832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C6F3-DE93-F227-A6F1-CF888F2F1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6338E-C722-7EED-821B-145F2DC69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E1879-1E90-FE26-2E3D-0F83D7DA39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7DE47A-1A78-ADDF-AA7C-6518A449E410}"/>
              </a:ext>
            </a:extLst>
          </p:cNvPr>
          <p:cNvSpPr>
            <a:spLocks noGrp="1"/>
          </p:cNvSpPr>
          <p:nvPr>
            <p:ph type="sldNum" sz="quarter" idx="5"/>
          </p:nvPr>
        </p:nvSpPr>
        <p:spPr/>
        <p:txBody>
          <a:bodyPr/>
          <a:lstStyle/>
          <a:p>
            <a:fld id="{1A335993-B07F-47B3-A409-CA6C22573E9E}" type="slidenum">
              <a:rPr lang="en-GB" smtClean="0"/>
              <a:t>13</a:t>
            </a:fld>
            <a:endParaRPr lang="en-GB"/>
          </a:p>
        </p:txBody>
      </p:sp>
    </p:spTree>
    <p:extLst>
      <p:ext uri="{BB962C8B-B14F-4D97-AF65-F5344CB8AC3E}">
        <p14:creationId xmlns:p14="http://schemas.microsoft.com/office/powerpoint/2010/main" val="424227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49E8-8D17-46CC-9B42-CAF7810397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CH"/>
          </a:p>
        </p:txBody>
      </p:sp>
      <p:sp>
        <p:nvSpPr>
          <p:cNvPr id="3" name="Subtitle 2">
            <a:extLst>
              <a:ext uri="{FF2B5EF4-FFF2-40B4-BE49-F238E27FC236}">
                <a16:creationId xmlns:a16="http://schemas.microsoft.com/office/drawing/2014/main" id="{83C333E8-9A1D-33EE-51D4-BA98280EF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a:p>
        </p:txBody>
      </p:sp>
      <p:sp>
        <p:nvSpPr>
          <p:cNvPr id="4" name="Date Placeholder 3">
            <a:extLst>
              <a:ext uri="{FF2B5EF4-FFF2-40B4-BE49-F238E27FC236}">
                <a16:creationId xmlns:a16="http://schemas.microsoft.com/office/drawing/2014/main" id="{EDADED1B-538F-FBCB-5B9F-CE84A7B44D3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7C4EE6F-E2C0-38B9-3F1D-C48187750B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D4A66F-C29E-0581-F73F-EB0D84FF0A70}"/>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270851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4E1F-F85F-F6DD-6071-5E43412F4B3C}"/>
              </a:ext>
            </a:extLst>
          </p:cNvPr>
          <p:cNvSpPr>
            <a:spLocks noGrp="1"/>
          </p:cNvSpPr>
          <p:nvPr>
            <p:ph type="title"/>
          </p:nvPr>
        </p:nvSpPr>
        <p:spPr/>
        <p:txBody>
          <a:bodyPr/>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86FCADF1-F207-A229-F177-5E04A80B9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522A7F82-1428-7266-3D36-84731A152E4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765040E-ADA5-552E-4C0C-AE187006A4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F488E4-2ED9-1564-7309-9C02A44A57D1}"/>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328829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42E35-3271-2774-B633-70E3364583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DBE071EC-33A8-532F-F89B-6281345029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FD4A9280-9EA6-8F65-FC5A-4EF92B5140D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C2B33D6-A3C7-F1D5-BB04-91D00395AD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29D6D-432F-FF09-2F53-A6E9334879ED}"/>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418226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3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0C85-B524-A9E5-6BC2-DA72D23D8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CH"/>
          </a:p>
        </p:txBody>
      </p:sp>
      <p:sp>
        <p:nvSpPr>
          <p:cNvPr id="3" name="Subtitle 2">
            <a:extLst>
              <a:ext uri="{FF2B5EF4-FFF2-40B4-BE49-F238E27FC236}">
                <a16:creationId xmlns:a16="http://schemas.microsoft.com/office/drawing/2014/main" id="{2EC6EFAA-761D-48B4-AA19-560AB00CE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a:p>
        </p:txBody>
      </p:sp>
      <p:sp>
        <p:nvSpPr>
          <p:cNvPr id="4" name="Date Placeholder 3">
            <a:extLst>
              <a:ext uri="{FF2B5EF4-FFF2-40B4-BE49-F238E27FC236}">
                <a16:creationId xmlns:a16="http://schemas.microsoft.com/office/drawing/2014/main" id="{A916DAF4-3D0C-B9EC-E849-CC6A1E0252C4}"/>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57DBB6F9-2E2B-2A4B-3999-BCBE4F9022D6}"/>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BB1EBF8D-E7D0-C3FF-A855-F17138F7A71D}"/>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389749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78E9-BB44-FB76-EB1E-EC01A547DBAD}"/>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6B61F66F-651C-949A-E089-5A8A74939C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1B331CE7-6447-33E9-55D2-B95F83672EAE}"/>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10CAFB73-DCF9-02F2-6FA2-096590371377}"/>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0E7BF8A8-40C2-9E78-0E5C-E117B0C7469A}"/>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3586108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BF32-8684-7EF9-5AF0-8586AADFE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CH"/>
          </a:p>
        </p:txBody>
      </p:sp>
      <p:sp>
        <p:nvSpPr>
          <p:cNvPr id="3" name="Text Placeholder 2">
            <a:extLst>
              <a:ext uri="{FF2B5EF4-FFF2-40B4-BE49-F238E27FC236}">
                <a16:creationId xmlns:a16="http://schemas.microsoft.com/office/drawing/2014/main" id="{F01805CC-A350-B17C-14C4-58ADAF4D1F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7E7A97-7EF8-B026-2F70-17363F547427}"/>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B1B318DA-C0A1-D3F5-EF28-8E15E27976AB}"/>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9264E7B6-453C-CD52-4533-7545600947BF}"/>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172933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09D6-E378-44EF-CF3F-860F27BCA2B6}"/>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91A384DB-C8D0-586A-A91F-C64BBC3F3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a:extLst>
              <a:ext uri="{FF2B5EF4-FFF2-40B4-BE49-F238E27FC236}">
                <a16:creationId xmlns:a16="http://schemas.microsoft.com/office/drawing/2014/main" id="{75F89BD5-64AD-2320-8F55-24B9E74CD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a:extLst>
              <a:ext uri="{FF2B5EF4-FFF2-40B4-BE49-F238E27FC236}">
                <a16:creationId xmlns:a16="http://schemas.microsoft.com/office/drawing/2014/main" id="{F80D27C4-C82A-9FC6-E341-9ED0136604D0}"/>
              </a:ext>
            </a:extLst>
          </p:cNvPr>
          <p:cNvSpPr>
            <a:spLocks noGrp="1"/>
          </p:cNvSpPr>
          <p:nvPr>
            <p:ph type="dt" sz="half" idx="10"/>
          </p:nvPr>
        </p:nvSpPr>
        <p:spPr/>
        <p:txBody>
          <a:bodyPr/>
          <a:lstStyle/>
          <a:p>
            <a:endParaRPr lang="de-CH"/>
          </a:p>
        </p:txBody>
      </p:sp>
      <p:sp>
        <p:nvSpPr>
          <p:cNvPr id="6" name="Footer Placeholder 5">
            <a:extLst>
              <a:ext uri="{FF2B5EF4-FFF2-40B4-BE49-F238E27FC236}">
                <a16:creationId xmlns:a16="http://schemas.microsoft.com/office/drawing/2014/main" id="{64BC3102-B360-F51E-EAA1-272A7AE37A95}"/>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8A9C9036-F419-47A2-2EAD-31F7B4E83829}"/>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3329076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DDC1-A5CF-9947-BBE7-61D58372AFAA}"/>
              </a:ext>
            </a:extLst>
          </p:cNvPr>
          <p:cNvSpPr>
            <a:spLocks noGrp="1"/>
          </p:cNvSpPr>
          <p:nvPr>
            <p:ph type="title"/>
          </p:nvPr>
        </p:nvSpPr>
        <p:spPr>
          <a:xfrm>
            <a:off x="839788" y="365125"/>
            <a:ext cx="10515600" cy="1325563"/>
          </a:xfrm>
        </p:spPr>
        <p:txBody>
          <a:bodyPr/>
          <a:lstStyle/>
          <a:p>
            <a:r>
              <a:rPr lang="en-US"/>
              <a:t>Click to edit Master title style</a:t>
            </a:r>
            <a:endParaRPr lang="de-CH"/>
          </a:p>
        </p:txBody>
      </p:sp>
      <p:sp>
        <p:nvSpPr>
          <p:cNvPr id="3" name="Text Placeholder 2">
            <a:extLst>
              <a:ext uri="{FF2B5EF4-FFF2-40B4-BE49-F238E27FC236}">
                <a16:creationId xmlns:a16="http://schemas.microsoft.com/office/drawing/2014/main" id="{252A004F-8DC7-385F-B5B2-F504C9F613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C4724-0FBF-8856-4B57-9472C94C71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a:extLst>
              <a:ext uri="{FF2B5EF4-FFF2-40B4-BE49-F238E27FC236}">
                <a16:creationId xmlns:a16="http://schemas.microsoft.com/office/drawing/2014/main" id="{F25C7B04-A2EC-7144-E863-9AC8CDB214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1B3617-16C4-0755-EE59-EAC9B53FD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a:extLst>
              <a:ext uri="{FF2B5EF4-FFF2-40B4-BE49-F238E27FC236}">
                <a16:creationId xmlns:a16="http://schemas.microsoft.com/office/drawing/2014/main" id="{F9430D88-E7C7-B39D-5D80-DEC7EA10C5E6}"/>
              </a:ext>
            </a:extLst>
          </p:cNvPr>
          <p:cNvSpPr>
            <a:spLocks noGrp="1"/>
          </p:cNvSpPr>
          <p:nvPr>
            <p:ph type="dt" sz="half" idx="10"/>
          </p:nvPr>
        </p:nvSpPr>
        <p:spPr/>
        <p:txBody>
          <a:bodyPr/>
          <a:lstStyle/>
          <a:p>
            <a:endParaRPr lang="de-CH"/>
          </a:p>
        </p:txBody>
      </p:sp>
      <p:sp>
        <p:nvSpPr>
          <p:cNvPr id="8" name="Footer Placeholder 7">
            <a:extLst>
              <a:ext uri="{FF2B5EF4-FFF2-40B4-BE49-F238E27FC236}">
                <a16:creationId xmlns:a16="http://schemas.microsoft.com/office/drawing/2014/main" id="{81F54FE4-AFE6-07C5-887F-7E91F5CA2FDC}"/>
              </a:ext>
            </a:extLst>
          </p:cNvPr>
          <p:cNvSpPr>
            <a:spLocks noGrp="1"/>
          </p:cNvSpPr>
          <p:nvPr>
            <p:ph type="ftr" sz="quarter" idx="11"/>
          </p:nvPr>
        </p:nvSpPr>
        <p:spPr/>
        <p:txBody>
          <a:bodyPr/>
          <a:lstStyle/>
          <a:p>
            <a:endParaRPr lang="de-CH"/>
          </a:p>
        </p:txBody>
      </p:sp>
      <p:sp>
        <p:nvSpPr>
          <p:cNvPr id="9" name="Slide Number Placeholder 8">
            <a:extLst>
              <a:ext uri="{FF2B5EF4-FFF2-40B4-BE49-F238E27FC236}">
                <a16:creationId xmlns:a16="http://schemas.microsoft.com/office/drawing/2014/main" id="{A0F17EF0-51D4-B1D0-EAD6-7117C3E8A3CE}"/>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1816134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3E225-715D-AEEB-5476-A1759BD2C6EB}"/>
              </a:ext>
            </a:extLst>
          </p:cNvPr>
          <p:cNvSpPr>
            <a:spLocks noGrp="1"/>
          </p:cNvSpPr>
          <p:nvPr>
            <p:ph type="title"/>
          </p:nvPr>
        </p:nvSpPr>
        <p:spPr/>
        <p:txBody>
          <a:bodyPr/>
          <a:lstStyle/>
          <a:p>
            <a:r>
              <a:rPr lang="en-US"/>
              <a:t>Click to edit Master title style</a:t>
            </a:r>
            <a:endParaRPr lang="de-CH"/>
          </a:p>
        </p:txBody>
      </p:sp>
      <p:sp>
        <p:nvSpPr>
          <p:cNvPr id="3" name="Date Placeholder 2">
            <a:extLst>
              <a:ext uri="{FF2B5EF4-FFF2-40B4-BE49-F238E27FC236}">
                <a16:creationId xmlns:a16="http://schemas.microsoft.com/office/drawing/2014/main" id="{D16EE268-B647-EE75-87A8-E307283FD79E}"/>
              </a:ext>
            </a:extLst>
          </p:cNvPr>
          <p:cNvSpPr>
            <a:spLocks noGrp="1"/>
          </p:cNvSpPr>
          <p:nvPr>
            <p:ph type="dt" sz="half" idx="10"/>
          </p:nvPr>
        </p:nvSpPr>
        <p:spPr/>
        <p:txBody>
          <a:bodyPr/>
          <a:lstStyle/>
          <a:p>
            <a:endParaRPr lang="de-CH"/>
          </a:p>
        </p:txBody>
      </p:sp>
      <p:sp>
        <p:nvSpPr>
          <p:cNvPr id="4" name="Footer Placeholder 3">
            <a:extLst>
              <a:ext uri="{FF2B5EF4-FFF2-40B4-BE49-F238E27FC236}">
                <a16:creationId xmlns:a16="http://schemas.microsoft.com/office/drawing/2014/main" id="{A7344089-EC89-7789-66D3-AE9ACBCAD7F5}"/>
              </a:ext>
            </a:extLst>
          </p:cNvPr>
          <p:cNvSpPr>
            <a:spLocks noGrp="1"/>
          </p:cNvSpPr>
          <p:nvPr>
            <p:ph type="ftr" sz="quarter" idx="11"/>
          </p:nvPr>
        </p:nvSpPr>
        <p:spPr/>
        <p:txBody>
          <a:bodyPr/>
          <a:lstStyle/>
          <a:p>
            <a:endParaRPr lang="de-CH"/>
          </a:p>
        </p:txBody>
      </p:sp>
      <p:sp>
        <p:nvSpPr>
          <p:cNvPr id="5" name="Slide Number Placeholder 4">
            <a:extLst>
              <a:ext uri="{FF2B5EF4-FFF2-40B4-BE49-F238E27FC236}">
                <a16:creationId xmlns:a16="http://schemas.microsoft.com/office/drawing/2014/main" id="{E111A079-99D6-EA9E-5577-97D9E7A76A0C}"/>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97344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2788D-097E-F656-E5AA-E55F2BD1E576}"/>
              </a:ext>
            </a:extLst>
          </p:cNvPr>
          <p:cNvSpPr>
            <a:spLocks noGrp="1"/>
          </p:cNvSpPr>
          <p:nvPr>
            <p:ph type="dt" sz="half" idx="10"/>
          </p:nvPr>
        </p:nvSpPr>
        <p:spPr/>
        <p:txBody>
          <a:bodyPr/>
          <a:lstStyle/>
          <a:p>
            <a:endParaRPr lang="de-CH"/>
          </a:p>
        </p:txBody>
      </p:sp>
      <p:sp>
        <p:nvSpPr>
          <p:cNvPr id="3" name="Footer Placeholder 2">
            <a:extLst>
              <a:ext uri="{FF2B5EF4-FFF2-40B4-BE49-F238E27FC236}">
                <a16:creationId xmlns:a16="http://schemas.microsoft.com/office/drawing/2014/main" id="{1683085F-38F7-69BE-27D4-837B9CEDF919}"/>
              </a:ext>
            </a:extLst>
          </p:cNvPr>
          <p:cNvSpPr>
            <a:spLocks noGrp="1"/>
          </p:cNvSpPr>
          <p:nvPr>
            <p:ph type="ftr" sz="quarter" idx="11"/>
          </p:nvPr>
        </p:nvSpPr>
        <p:spPr/>
        <p:txBody>
          <a:bodyPr/>
          <a:lstStyle/>
          <a:p>
            <a:endParaRPr lang="de-CH"/>
          </a:p>
        </p:txBody>
      </p:sp>
      <p:sp>
        <p:nvSpPr>
          <p:cNvPr id="4" name="Slide Number Placeholder 3">
            <a:extLst>
              <a:ext uri="{FF2B5EF4-FFF2-40B4-BE49-F238E27FC236}">
                <a16:creationId xmlns:a16="http://schemas.microsoft.com/office/drawing/2014/main" id="{9F7F2002-EF95-531E-16E6-6D4D774922E4}"/>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244386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E3D1-90F9-E634-1420-0EA7A55278B9}"/>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B5D9A9E0-D5CF-E348-C3B7-A279C9894C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617C6F32-5A83-3C15-4B92-F7307032F77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DDB24F7-E6F9-F993-6940-7D5BF16970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60B2D-FC64-9FFF-F7CC-64EB0F15C5D9}"/>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600181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501F-123B-FA87-6C4D-EE56DA7CA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Content Placeholder 2">
            <a:extLst>
              <a:ext uri="{FF2B5EF4-FFF2-40B4-BE49-F238E27FC236}">
                <a16:creationId xmlns:a16="http://schemas.microsoft.com/office/drawing/2014/main" id="{E95E4A6B-04E0-B190-BE9E-39DD79AB6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a:extLst>
              <a:ext uri="{FF2B5EF4-FFF2-40B4-BE49-F238E27FC236}">
                <a16:creationId xmlns:a16="http://schemas.microsoft.com/office/drawing/2014/main" id="{FC171182-A387-1948-54A9-74C6290F5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3E35F4-AF41-2CE6-A7C3-5000A2FD790C}"/>
              </a:ext>
            </a:extLst>
          </p:cNvPr>
          <p:cNvSpPr>
            <a:spLocks noGrp="1"/>
          </p:cNvSpPr>
          <p:nvPr>
            <p:ph type="dt" sz="half" idx="10"/>
          </p:nvPr>
        </p:nvSpPr>
        <p:spPr/>
        <p:txBody>
          <a:bodyPr/>
          <a:lstStyle/>
          <a:p>
            <a:endParaRPr lang="de-CH"/>
          </a:p>
        </p:txBody>
      </p:sp>
      <p:sp>
        <p:nvSpPr>
          <p:cNvPr id="6" name="Footer Placeholder 5">
            <a:extLst>
              <a:ext uri="{FF2B5EF4-FFF2-40B4-BE49-F238E27FC236}">
                <a16:creationId xmlns:a16="http://schemas.microsoft.com/office/drawing/2014/main" id="{BFBAF3BF-AB01-EC87-DD8E-32346852AB12}"/>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2FB236D3-345A-DE88-99D8-4FB40C0895B3}"/>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256196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6C54-2FBA-4111-F329-82BF89E91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Picture Placeholder 2">
            <a:extLst>
              <a:ext uri="{FF2B5EF4-FFF2-40B4-BE49-F238E27FC236}">
                <a16:creationId xmlns:a16="http://schemas.microsoft.com/office/drawing/2014/main" id="{17B0977A-DEC5-52E2-9DE9-9D711BCE12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a:extLst>
              <a:ext uri="{FF2B5EF4-FFF2-40B4-BE49-F238E27FC236}">
                <a16:creationId xmlns:a16="http://schemas.microsoft.com/office/drawing/2014/main" id="{80B32C69-A3E1-DB77-752E-C90EEE466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1526B-B813-194F-F92F-00A63E96B897}"/>
              </a:ext>
            </a:extLst>
          </p:cNvPr>
          <p:cNvSpPr>
            <a:spLocks noGrp="1"/>
          </p:cNvSpPr>
          <p:nvPr>
            <p:ph type="dt" sz="half" idx="10"/>
          </p:nvPr>
        </p:nvSpPr>
        <p:spPr/>
        <p:txBody>
          <a:bodyPr/>
          <a:lstStyle/>
          <a:p>
            <a:endParaRPr lang="de-CH"/>
          </a:p>
        </p:txBody>
      </p:sp>
      <p:sp>
        <p:nvSpPr>
          <p:cNvPr id="6" name="Footer Placeholder 5">
            <a:extLst>
              <a:ext uri="{FF2B5EF4-FFF2-40B4-BE49-F238E27FC236}">
                <a16:creationId xmlns:a16="http://schemas.microsoft.com/office/drawing/2014/main" id="{4567D447-6B6B-2C77-3CBD-135E3125983E}"/>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B222ACA5-F686-17B9-FC1F-A602764B966E}"/>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174300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C6EA-FF46-24D2-847E-6A81621287B9}"/>
              </a:ext>
            </a:extLst>
          </p:cNvPr>
          <p:cNvSpPr>
            <a:spLocks noGrp="1"/>
          </p:cNvSpPr>
          <p:nvPr>
            <p:ph type="title"/>
          </p:nvPr>
        </p:nvSpPr>
        <p:spPr/>
        <p:txBody>
          <a:bodyPr/>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37C4ACBD-E6FA-5DA6-D5AA-A1793A6221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2413351C-80E3-E6DE-A84D-AE22A02CBF60}"/>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96B3043F-0763-4010-9890-9019718A763C}"/>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0A034B45-E149-1C99-5C56-089264DC285F}"/>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14610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40140-EB4A-E821-2527-9F0A852E2B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BBF116DE-ADBC-304C-79FE-02FEEEF0E0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3E4B037F-F294-797A-6888-B987F8C02962}"/>
              </a:ext>
            </a:extLst>
          </p:cNvPr>
          <p:cNvSpPr>
            <a:spLocks noGrp="1"/>
          </p:cNvSpPr>
          <p:nvPr>
            <p:ph type="dt" sz="half" idx="10"/>
          </p:nvPr>
        </p:nvSpPr>
        <p:spPr/>
        <p:txBody>
          <a:bodyPr/>
          <a:lstStyle/>
          <a:p>
            <a:endParaRPr lang="de-CH"/>
          </a:p>
        </p:txBody>
      </p:sp>
      <p:sp>
        <p:nvSpPr>
          <p:cNvPr id="5" name="Footer Placeholder 4">
            <a:extLst>
              <a:ext uri="{FF2B5EF4-FFF2-40B4-BE49-F238E27FC236}">
                <a16:creationId xmlns:a16="http://schemas.microsoft.com/office/drawing/2014/main" id="{E4CEBAB2-AD27-C005-EEDD-9EAA872FE76A}"/>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9F064D79-0A64-3F72-C1DA-777A54B2BF72}"/>
              </a:ext>
            </a:extLst>
          </p:cNvPr>
          <p:cNvSpPr>
            <a:spLocks noGrp="1"/>
          </p:cNvSpPr>
          <p:nvPr>
            <p:ph type="sldNum" sz="quarter" idx="12"/>
          </p:nvPr>
        </p:nvSpPr>
        <p:spPr/>
        <p:txBody>
          <a:bodyPr/>
          <a:lstStyle/>
          <a:p>
            <a:fld id="{69878036-688C-4063-89EC-0C0C25726CB9}" type="slidenum">
              <a:rPr lang="de-CH" smtClean="0"/>
              <a:t>‹#›</a:t>
            </a:fld>
            <a:endParaRPr lang="de-CH"/>
          </a:p>
        </p:txBody>
      </p:sp>
    </p:spTree>
    <p:extLst>
      <p:ext uri="{BB962C8B-B14F-4D97-AF65-F5344CB8AC3E}">
        <p14:creationId xmlns:p14="http://schemas.microsoft.com/office/powerpoint/2010/main" val="192324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1C33-1B9D-9356-5BD3-4361ABFAA6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CH"/>
          </a:p>
        </p:txBody>
      </p:sp>
      <p:sp>
        <p:nvSpPr>
          <p:cNvPr id="3" name="Text Placeholder 2">
            <a:extLst>
              <a:ext uri="{FF2B5EF4-FFF2-40B4-BE49-F238E27FC236}">
                <a16:creationId xmlns:a16="http://schemas.microsoft.com/office/drawing/2014/main" id="{C7457553-B9A5-3E11-6336-69C2453523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834209-04BA-3F11-755A-45840F3696B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57A424D0-838D-6370-E091-8BFF7CB649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E0BF7A-3DA0-86C6-3F02-CF606CEF315F}"/>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277044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A579-B813-841B-BE78-B8BA59A70329}"/>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A70763D8-85DE-F9FD-F2DC-5324430B5C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a:extLst>
              <a:ext uri="{FF2B5EF4-FFF2-40B4-BE49-F238E27FC236}">
                <a16:creationId xmlns:a16="http://schemas.microsoft.com/office/drawing/2014/main" id="{72D1894D-11A9-66CB-4197-8D06583E03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a:extLst>
              <a:ext uri="{FF2B5EF4-FFF2-40B4-BE49-F238E27FC236}">
                <a16:creationId xmlns:a16="http://schemas.microsoft.com/office/drawing/2014/main" id="{A67F2D8A-3D5C-89EF-B92E-F75BAE78A00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0223BF4-5F72-BB83-2D97-F470443348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AA548C-72E2-B350-C641-97472C7C6831}"/>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35330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11AD-BEBB-AD60-EC0A-A49E5CBAC263}"/>
              </a:ext>
            </a:extLst>
          </p:cNvPr>
          <p:cNvSpPr>
            <a:spLocks noGrp="1"/>
          </p:cNvSpPr>
          <p:nvPr>
            <p:ph type="title"/>
          </p:nvPr>
        </p:nvSpPr>
        <p:spPr>
          <a:xfrm>
            <a:off x="839788" y="365125"/>
            <a:ext cx="10515600" cy="1325563"/>
          </a:xfrm>
        </p:spPr>
        <p:txBody>
          <a:bodyPr/>
          <a:lstStyle/>
          <a:p>
            <a:r>
              <a:rPr lang="en-US"/>
              <a:t>Click to edit Master title style</a:t>
            </a:r>
            <a:endParaRPr lang="de-CH"/>
          </a:p>
        </p:txBody>
      </p:sp>
      <p:sp>
        <p:nvSpPr>
          <p:cNvPr id="3" name="Text Placeholder 2">
            <a:extLst>
              <a:ext uri="{FF2B5EF4-FFF2-40B4-BE49-F238E27FC236}">
                <a16:creationId xmlns:a16="http://schemas.microsoft.com/office/drawing/2014/main" id="{E8158F9C-6449-CAD1-67E8-D53F7FC633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DD3C14-13C9-9EE3-0DCC-25FC3A6282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a:extLst>
              <a:ext uri="{FF2B5EF4-FFF2-40B4-BE49-F238E27FC236}">
                <a16:creationId xmlns:a16="http://schemas.microsoft.com/office/drawing/2014/main" id="{5A1A95DA-6E98-D3F2-0D01-799767034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F4C726-D6D3-9C67-3ED0-4BECEF25C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a:extLst>
              <a:ext uri="{FF2B5EF4-FFF2-40B4-BE49-F238E27FC236}">
                <a16:creationId xmlns:a16="http://schemas.microsoft.com/office/drawing/2014/main" id="{78379C10-90BA-5D89-F0A4-00B9FCC649A1}"/>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89F5D912-B4D4-337D-DF1B-CD449277DE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364C4F-00A2-0F35-267D-4F5724977FDE}"/>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247117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CD48-F252-8A24-4425-B10EEB82590A}"/>
              </a:ext>
            </a:extLst>
          </p:cNvPr>
          <p:cNvSpPr>
            <a:spLocks noGrp="1"/>
          </p:cNvSpPr>
          <p:nvPr>
            <p:ph type="title"/>
          </p:nvPr>
        </p:nvSpPr>
        <p:spPr/>
        <p:txBody>
          <a:bodyPr/>
          <a:lstStyle/>
          <a:p>
            <a:r>
              <a:rPr lang="en-US"/>
              <a:t>Click to edit Master title style</a:t>
            </a:r>
            <a:endParaRPr lang="de-CH"/>
          </a:p>
        </p:txBody>
      </p:sp>
      <p:sp>
        <p:nvSpPr>
          <p:cNvPr id="3" name="Date Placeholder 2">
            <a:extLst>
              <a:ext uri="{FF2B5EF4-FFF2-40B4-BE49-F238E27FC236}">
                <a16:creationId xmlns:a16="http://schemas.microsoft.com/office/drawing/2014/main" id="{400DE71C-3EF3-93A2-EF0F-0574C6245507}"/>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4251B28-0AFD-AED1-2784-BB65F2BA9C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0BFCF8-9B60-3D91-5B2D-04BFE7E9A326}"/>
              </a:ext>
            </a:extLst>
          </p:cNvPr>
          <p:cNvSpPr>
            <a:spLocks noGrp="1"/>
          </p:cNvSpPr>
          <p:nvPr>
            <p:ph type="sldNum" sz="quarter" idx="12"/>
          </p:nvPr>
        </p:nvSpPr>
        <p:spPr/>
        <p:txBody>
          <a:bodyPr/>
          <a:lstStyle/>
          <a:p>
            <a:fld id="{A3A487CF-3D6F-47DB-B74A-F2A9A85FDE29}" type="slidenum">
              <a:rPr lang="en-GB" smtClean="0"/>
              <a:pPr/>
              <a:t>‹#›</a:t>
            </a:fld>
            <a:r>
              <a:rPr lang="en-GB"/>
              <a:t> of 16</a:t>
            </a:r>
            <a:endParaRPr lang="en-GB" dirty="0"/>
          </a:p>
        </p:txBody>
      </p:sp>
    </p:spTree>
    <p:extLst>
      <p:ext uri="{BB962C8B-B14F-4D97-AF65-F5344CB8AC3E}">
        <p14:creationId xmlns:p14="http://schemas.microsoft.com/office/powerpoint/2010/main" val="78617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2FADFC-6D76-7DAF-A70F-F8B963A193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DDF7233-C1F0-94F0-D5ED-0F6183B322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DBB48B-8EC4-1481-123F-45629884F0FA}"/>
              </a:ext>
            </a:extLst>
          </p:cNvPr>
          <p:cNvSpPr>
            <a:spLocks noGrp="1"/>
          </p:cNvSpPr>
          <p:nvPr>
            <p:ph type="sldNum" sz="quarter" idx="12"/>
          </p:nvPr>
        </p:nvSpPr>
        <p:spPr/>
        <p:txBody>
          <a:bodyPr/>
          <a:lstStyle/>
          <a:p>
            <a:fld id="{A3A487CF-3D6F-47DB-B74A-F2A9A85FDE29}" type="slidenum">
              <a:rPr lang="en-GB" smtClean="0"/>
              <a:pPr/>
              <a:t>‹#›</a:t>
            </a:fld>
            <a:endParaRPr lang="en-GB" dirty="0"/>
          </a:p>
        </p:txBody>
      </p:sp>
    </p:spTree>
    <p:extLst>
      <p:ext uri="{BB962C8B-B14F-4D97-AF65-F5344CB8AC3E}">
        <p14:creationId xmlns:p14="http://schemas.microsoft.com/office/powerpoint/2010/main" val="2028176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A7BC-6094-6EF5-9093-4816F47E9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Content Placeholder 2">
            <a:extLst>
              <a:ext uri="{FF2B5EF4-FFF2-40B4-BE49-F238E27FC236}">
                <a16:creationId xmlns:a16="http://schemas.microsoft.com/office/drawing/2014/main" id="{8622933E-DF10-B255-2EAF-1FF4E6757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a:extLst>
              <a:ext uri="{FF2B5EF4-FFF2-40B4-BE49-F238E27FC236}">
                <a16:creationId xmlns:a16="http://schemas.microsoft.com/office/drawing/2014/main" id="{D7B9EB37-7320-305F-11F3-13BF29660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ADA9A-CA43-0CE0-CCF4-A6EC1BEF01A0}"/>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F3157C0-3EA6-59BA-DC8D-743D203349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BEB8A1-75E4-FFB9-6735-4CDBA9AC0D6B}"/>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1789699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3E60-7FBB-C6AB-D8A1-B3B13B01E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Picture Placeholder 2">
            <a:extLst>
              <a:ext uri="{FF2B5EF4-FFF2-40B4-BE49-F238E27FC236}">
                <a16:creationId xmlns:a16="http://schemas.microsoft.com/office/drawing/2014/main" id="{8FA7220A-233B-1420-5BB7-F9E65DB2C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a:extLst>
              <a:ext uri="{FF2B5EF4-FFF2-40B4-BE49-F238E27FC236}">
                <a16:creationId xmlns:a16="http://schemas.microsoft.com/office/drawing/2014/main" id="{8F0F25F6-80C1-1F2F-51DF-5CA86BE5B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E4455-62A6-FC2B-5194-81EF24F4C10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C8C5F7A-7124-91A0-68B3-D44CF3C71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830B05-4675-B2F9-BC98-6C81BF5B06DD}"/>
              </a:ext>
            </a:extLst>
          </p:cNvPr>
          <p:cNvSpPr>
            <a:spLocks noGrp="1"/>
          </p:cNvSpPr>
          <p:nvPr>
            <p:ph type="sldNum" sz="quarter" idx="12"/>
          </p:nvPr>
        </p:nvSpPr>
        <p:spPr/>
        <p:txBody>
          <a:bodyPr/>
          <a:lstStyle/>
          <a:p>
            <a:fld id="{A3A487CF-3D6F-47DB-B74A-F2A9A85FDE29}" type="slidenum">
              <a:rPr lang="en-GB" smtClean="0"/>
              <a:t>‹#›</a:t>
            </a:fld>
            <a:endParaRPr lang="en-GB"/>
          </a:p>
        </p:txBody>
      </p:sp>
    </p:spTree>
    <p:extLst>
      <p:ext uri="{BB962C8B-B14F-4D97-AF65-F5344CB8AC3E}">
        <p14:creationId xmlns:p14="http://schemas.microsoft.com/office/powerpoint/2010/main" val="2691224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D616B-CB29-9C2A-8AFD-3734072D0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a:extLst>
              <a:ext uri="{FF2B5EF4-FFF2-40B4-BE49-F238E27FC236}">
                <a16:creationId xmlns:a16="http://schemas.microsoft.com/office/drawing/2014/main" id="{1C98E91E-C3E9-1A93-4C94-265E107EA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A7C29759-53FA-6FF2-E16B-E7417F84B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a:extLst>
              <a:ext uri="{FF2B5EF4-FFF2-40B4-BE49-F238E27FC236}">
                <a16:creationId xmlns:a16="http://schemas.microsoft.com/office/drawing/2014/main" id="{CB96025A-0394-BA90-7387-61B7F52056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369EC0-151A-8430-8EF6-76B847565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A487CF-3D6F-47DB-B74A-F2A9A85FDE29}" type="slidenum">
              <a:rPr lang="en-GB" smtClean="0"/>
              <a:t>‹#›</a:t>
            </a:fld>
            <a:endParaRPr lang="en-GB"/>
          </a:p>
        </p:txBody>
      </p:sp>
    </p:spTree>
    <p:extLst>
      <p:ext uri="{BB962C8B-B14F-4D97-AF65-F5344CB8AC3E}">
        <p14:creationId xmlns:p14="http://schemas.microsoft.com/office/powerpoint/2010/main" val="26709782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686C4E-4A22-A3DF-1A4F-3A1902A3A9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a:extLst>
              <a:ext uri="{FF2B5EF4-FFF2-40B4-BE49-F238E27FC236}">
                <a16:creationId xmlns:a16="http://schemas.microsoft.com/office/drawing/2014/main" id="{B91EF543-0746-AE90-EE67-BDD5ADE64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01C5ED79-972B-7558-107C-2FD8B4791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de-CH"/>
          </a:p>
        </p:txBody>
      </p:sp>
      <p:sp>
        <p:nvSpPr>
          <p:cNvPr id="5" name="Footer Placeholder 4">
            <a:extLst>
              <a:ext uri="{FF2B5EF4-FFF2-40B4-BE49-F238E27FC236}">
                <a16:creationId xmlns:a16="http://schemas.microsoft.com/office/drawing/2014/main" id="{2182CF4F-790C-F722-580A-2EE2C0B86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CH"/>
          </a:p>
        </p:txBody>
      </p:sp>
      <p:sp>
        <p:nvSpPr>
          <p:cNvPr id="6" name="Slide Number Placeholder 5">
            <a:extLst>
              <a:ext uri="{FF2B5EF4-FFF2-40B4-BE49-F238E27FC236}">
                <a16:creationId xmlns:a16="http://schemas.microsoft.com/office/drawing/2014/main" id="{1EB4C185-15DB-E613-EF89-371AF10A6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878036-688C-4063-89EC-0C0C25726CB9}" type="slidenum">
              <a:rPr lang="de-CH" smtClean="0"/>
              <a:t>‹#›</a:t>
            </a:fld>
            <a:endParaRPr lang="de-CH"/>
          </a:p>
        </p:txBody>
      </p:sp>
    </p:spTree>
    <p:extLst>
      <p:ext uri="{BB962C8B-B14F-4D97-AF65-F5344CB8AC3E}">
        <p14:creationId xmlns:p14="http://schemas.microsoft.com/office/powerpoint/2010/main" val="27213208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D4033-F74D-A899-A1A0-396C82CFAD66}"/>
              </a:ext>
            </a:extLst>
          </p:cNvPr>
          <p:cNvPicPr>
            <a:picLocks noChangeAspect="1"/>
          </p:cNvPicPr>
          <p:nvPr/>
        </p:nvPicPr>
        <p:blipFill rotWithShape="1">
          <a:blip r:embed="rId2"/>
          <a:srcRect t="9028" b="7342"/>
          <a:stretch/>
        </p:blipFill>
        <p:spPr>
          <a:xfrm flipH="1">
            <a:off x="0" y="0"/>
            <a:ext cx="12300552" cy="6858000"/>
          </a:xfrm>
          <a:prstGeom prst="rect">
            <a:avLst/>
          </a:prstGeom>
        </p:spPr>
      </p:pic>
      <p:sp>
        <p:nvSpPr>
          <p:cNvPr id="8" name="TextBox 7">
            <a:extLst>
              <a:ext uri="{FF2B5EF4-FFF2-40B4-BE49-F238E27FC236}">
                <a16:creationId xmlns:a16="http://schemas.microsoft.com/office/drawing/2014/main" id="{AAEE9383-112E-CBCE-2BB5-7157C54D70D7}"/>
              </a:ext>
            </a:extLst>
          </p:cNvPr>
          <p:cNvSpPr txBox="1"/>
          <p:nvPr/>
        </p:nvSpPr>
        <p:spPr>
          <a:xfrm>
            <a:off x="512324" y="395754"/>
            <a:ext cx="11679676" cy="2154436"/>
          </a:xfrm>
          <a:prstGeom prst="rect">
            <a:avLst/>
          </a:prstGeom>
          <a:noFill/>
          <a:effectLst>
            <a:glow rad="228600">
              <a:schemeClr val="accent1">
                <a:satMod val="175000"/>
                <a:alpha val="40000"/>
              </a:schemeClr>
            </a:glow>
          </a:effectLst>
        </p:spPr>
        <p:txBody>
          <a:bodyPr wrap="square" rtlCol="0">
            <a:spAutoFit/>
          </a:bodyPr>
          <a:lstStyle/>
          <a:p>
            <a:pPr algn="ctr"/>
            <a:r>
              <a:rPr lang="en-GB" sz="5400" dirty="0">
                <a:solidFill>
                  <a:schemeClr val="bg1"/>
                </a:solidFill>
                <a:effectLst>
                  <a:glow rad="228600">
                    <a:schemeClr val="bg1">
                      <a:lumMod val="95000"/>
                      <a:alpha val="40000"/>
                    </a:schemeClr>
                  </a:glow>
                </a:effectLst>
                <a:latin typeface="ADLaM Display" panose="02010000000000000000" pitchFamily="2" charset="0"/>
                <a:ea typeface="ADLaM Display" panose="02010000000000000000" pitchFamily="2" charset="0"/>
                <a:cs typeface="ADLaM Display" panose="02010000000000000000" pitchFamily="2" charset="0"/>
              </a:rPr>
              <a:t>Your own Polar Bear Custodian</a:t>
            </a:r>
          </a:p>
          <a:p>
            <a:pPr algn="ctr"/>
            <a:endParaRPr lang="en-GB" sz="4000" dirty="0">
              <a:solidFill>
                <a:schemeClr val="bg1"/>
              </a:solidFill>
              <a:effectLst>
                <a:glow rad="228600">
                  <a:schemeClr val="bg1">
                    <a:lumMod val="95000"/>
                    <a:alpha val="40000"/>
                  </a:schemeClr>
                </a:glo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GB" sz="4000" dirty="0">
                <a:solidFill>
                  <a:schemeClr val="bg1"/>
                </a:solidFill>
                <a:effectLst>
                  <a:glow rad="228600">
                    <a:schemeClr val="bg1">
                      <a:lumMod val="95000"/>
                      <a:alpha val="40000"/>
                    </a:schemeClr>
                  </a:glow>
                </a:effectLst>
                <a:latin typeface="ADLaM Display" panose="02010000000000000000" pitchFamily="2" charset="0"/>
                <a:ea typeface="ADLaM Display" panose="02010000000000000000" pitchFamily="2" charset="0"/>
                <a:cs typeface="ADLaM Display" panose="02010000000000000000" pitchFamily="2" charset="0"/>
              </a:rPr>
              <a:t>In Svalbard</a:t>
            </a:r>
            <a:endParaRPr lang="en-GB" sz="5400" dirty="0">
              <a:solidFill>
                <a:schemeClr val="bg1"/>
              </a:solidFill>
              <a:effectLst>
                <a:glow rad="228600">
                  <a:schemeClr val="bg1">
                    <a:lumMod val="95000"/>
                    <a:alpha val="40000"/>
                  </a:schemeClr>
                </a:glow>
              </a:effectLst>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6" name="Picture 15">
            <a:extLst>
              <a:ext uri="{FF2B5EF4-FFF2-40B4-BE49-F238E27FC236}">
                <a16:creationId xmlns:a16="http://schemas.microsoft.com/office/drawing/2014/main" id="{9DF0F2EE-AAF6-53E7-1006-7780204B6F46}"/>
              </a:ext>
            </a:extLst>
          </p:cNvPr>
          <p:cNvPicPr>
            <a:picLocks noChangeAspect="1"/>
          </p:cNvPicPr>
          <p:nvPr/>
        </p:nvPicPr>
        <p:blipFill>
          <a:blip r:embed="rId3">
            <a:clrChange>
              <a:clrFrom>
                <a:srgbClr val="214054"/>
              </a:clrFrom>
              <a:clrTo>
                <a:srgbClr val="214054">
                  <a:alpha val="0"/>
                </a:srgbClr>
              </a:clrTo>
            </a:clrChange>
          </a:blip>
          <a:stretch>
            <a:fillRect/>
          </a:stretch>
        </p:blipFill>
        <p:spPr>
          <a:xfrm>
            <a:off x="205584" y="5570358"/>
            <a:ext cx="716563" cy="479323"/>
          </a:xfrm>
          <a:prstGeom prst="rect">
            <a:avLst/>
          </a:prstGeom>
        </p:spPr>
      </p:pic>
      <p:sp>
        <p:nvSpPr>
          <p:cNvPr id="3" name="TextBox 2">
            <a:extLst>
              <a:ext uri="{FF2B5EF4-FFF2-40B4-BE49-F238E27FC236}">
                <a16:creationId xmlns:a16="http://schemas.microsoft.com/office/drawing/2014/main" id="{F8A20788-33BE-0C1C-AC2B-F6E3B4A30659}"/>
              </a:ext>
            </a:extLst>
          </p:cNvPr>
          <p:cNvSpPr txBox="1"/>
          <p:nvPr/>
        </p:nvSpPr>
        <p:spPr>
          <a:xfrm>
            <a:off x="64851" y="6275092"/>
            <a:ext cx="2217907" cy="276999"/>
          </a:xfrm>
          <a:prstGeom prst="rect">
            <a:avLst/>
          </a:prstGeom>
          <a:noFill/>
        </p:spPr>
        <p:txBody>
          <a:bodyPr wrap="square" rtlCol="0">
            <a:spAutoFit/>
          </a:bodyPr>
          <a:lstStyle/>
          <a:p>
            <a:r>
              <a:rPr lang="en-GB" sz="1200" dirty="0">
                <a:solidFill>
                  <a:schemeClr val="bg1"/>
                </a:solidFill>
              </a:rPr>
              <a:t>www.co</a:t>
            </a:r>
            <a:r>
              <a:rPr lang="de-DE" sz="1200" dirty="0">
                <a:solidFill>
                  <a:schemeClr val="bg1"/>
                </a:solidFill>
              </a:rPr>
              <a:t>-</a:t>
            </a:r>
            <a:r>
              <a:rPr lang="en-GB" sz="1200" dirty="0">
                <a:solidFill>
                  <a:schemeClr val="bg1"/>
                </a:solidFill>
              </a:rPr>
              <a:t>ownershiptrust.com</a:t>
            </a:r>
            <a:endParaRPr lang="de-CH" sz="1200" dirty="0">
              <a:solidFill>
                <a:schemeClr val="bg1"/>
              </a:solidFill>
            </a:endParaRPr>
          </a:p>
        </p:txBody>
      </p:sp>
      <p:sp>
        <p:nvSpPr>
          <p:cNvPr id="4" name="TextBox 3">
            <a:extLst>
              <a:ext uri="{FF2B5EF4-FFF2-40B4-BE49-F238E27FC236}">
                <a16:creationId xmlns:a16="http://schemas.microsoft.com/office/drawing/2014/main" id="{C5BCFBDE-E04E-B9BB-4351-D90A5C28A949}"/>
              </a:ext>
            </a:extLst>
          </p:cNvPr>
          <p:cNvSpPr txBox="1"/>
          <p:nvPr/>
        </p:nvSpPr>
        <p:spPr>
          <a:xfrm>
            <a:off x="8232842" y="5998093"/>
            <a:ext cx="2217907" cy="276999"/>
          </a:xfrm>
          <a:prstGeom prst="rect">
            <a:avLst/>
          </a:prstGeom>
          <a:noFill/>
        </p:spPr>
        <p:txBody>
          <a:bodyPr wrap="square" rtlCol="0">
            <a:spAutoFit/>
          </a:bodyPr>
          <a:lstStyle/>
          <a:p>
            <a:r>
              <a:rPr lang="en-GB" sz="1200" noProof="0" dirty="0">
                <a:solidFill>
                  <a:schemeClr val="bg1"/>
                </a:solidFill>
              </a:rPr>
              <a:t>by Mark Morris</a:t>
            </a:r>
          </a:p>
        </p:txBody>
      </p:sp>
      <p:sp>
        <p:nvSpPr>
          <p:cNvPr id="5" name="TextBox 4">
            <a:extLst>
              <a:ext uri="{FF2B5EF4-FFF2-40B4-BE49-F238E27FC236}">
                <a16:creationId xmlns:a16="http://schemas.microsoft.com/office/drawing/2014/main" id="{6EC604A5-32E4-DCB9-766D-E3CC539035E5}"/>
              </a:ext>
            </a:extLst>
          </p:cNvPr>
          <p:cNvSpPr txBox="1"/>
          <p:nvPr/>
        </p:nvSpPr>
        <p:spPr>
          <a:xfrm>
            <a:off x="11420274" y="-27038"/>
            <a:ext cx="992220" cy="369332"/>
          </a:xfrm>
          <a:prstGeom prst="rect">
            <a:avLst/>
          </a:prstGeom>
          <a:noFill/>
        </p:spPr>
        <p:txBody>
          <a:bodyPr wrap="square" rtlCol="0">
            <a:spAutoFit/>
          </a:bodyPr>
          <a:lstStyle/>
          <a:p>
            <a:fld id="{7DE75FF0-525D-4452-BDEA-5FFD9ED055E4}" type="slidenum">
              <a:rPr lang="en-GB" noProof="0" smtClean="0">
                <a:solidFill>
                  <a:schemeClr val="bg1"/>
                </a:solidFill>
              </a:rPr>
              <a:t>1</a:t>
            </a:fld>
            <a:r>
              <a:rPr lang="en-GB" noProof="0" dirty="0">
                <a:solidFill>
                  <a:schemeClr val="bg1"/>
                </a:solidFill>
              </a:rPr>
              <a:t> of 29</a:t>
            </a:r>
          </a:p>
        </p:txBody>
      </p:sp>
    </p:spTree>
    <p:extLst>
      <p:ext uri="{BB962C8B-B14F-4D97-AF65-F5344CB8AC3E}">
        <p14:creationId xmlns:p14="http://schemas.microsoft.com/office/powerpoint/2010/main" val="238377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27065B-0207-FF9B-3684-6A82CFF87BAC}"/>
              </a:ext>
            </a:extLst>
          </p:cNvPr>
          <p:cNvPicPr>
            <a:picLocks noChangeAspect="1"/>
          </p:cNvPicPr>
          <p:nvPr/>
        </p:nvPicPr>
        <p:blipFill>
          <a:blip r:embed="rId2"/>
          <a:stretch>
            <a:fillRect/>
          </a:stretch>
        </p:blipFill>
        <p:spPr>
          <a:xfrm>
            <a:off x="86830" y="4700687"/>
            <a:ext cx="1631723" cy="2095000"/>
          </a:xfrm>
          <a:prstGeom prst="rect">
            <a:avLst/>
          </a:prstGeom>
        </p:spPr>
      </p:pic>
      <p:sp>
        <p:nvSpPr>
          <p:cNvPr id="6" name="Slide Number Placeholder 5">
            <a:extLst>
              <a:ext uri="{FF2B5EF4-FFF2-40B4-BE49-F238E27FC236}">
                <a16:creationId xmlns:a16="http://schemas.microsoft.com/office/drawing/2014/main" id="{F1E59436-2F6A-4E76-B133-BFD57B200D32}"/>
              </a:ext>
            </a:extLst>
          </p:cNvPr>
          <p:cNvSpPr>
            <a:spLocks noGrp="1"/>
          </p:cNvSpPr>
          <p:nvPr>
            <p:ph type="sldNum" sz="quarter" idx="12"/>
          </p:nvPr>
        </p:nvSpPr>
        <p:spPr>
          <a:xfrm>
            <a:off x="11721537" y="6403394"/>
            <a:ext cx="422295" cy="365125"/>
          </a:xfrm>
        </p:spPr>
        <p:txBody>
          <a:bodyPr/>
          <a:lstStyle/>
          <a:p>
            <a:fld id="{A3A487CF-3D6F-47DB-B74A-F2A9A85FDE29}" type="slidenum">
              <a:rPr lang="en-GB" smtClean="0"/>
              <a:t>10</a:t>
            </a:fld>
            <a:endParaRPr lang="en-GB"/>
          </a:p>
        </p:txBody>
      </p:sp>
      <p:sp>
        <p:nvSpPr>
          <p:cNvPr id="11" name="TextBox 10">
            <a:extLst>
              <a:ext uri="{FF2B5EF4-FFF2-40B4-BE49-F238E27FC236}">
                <a16:creationId xmlns:a16="http://schemas.microsoft.com/office/drawing/2014/main" id="{7E778A7E-CA69-4AFB-BCC1-180EF7371010}"/>
              </a:ext>
            </a:extLst>
          </p:cNvPr>
          <p:cNvSpPr txBox="1"/>
          <p:nvPr/>
        </p:nvSpPr>
        <p:spPr>
          <a:xfrm>
            <a:off x="712342" y="1249615"/>
            <a:ext cx="10181968" cy="892552"/>
          </a:xfrm>
          <a:prstGeom prst="rect">
            <a:avLst/>
          </a:prstGeom>
          <a:noFill/>
          <a:ln>
            <a:noFill/>
          </a:ln>
        </p:spPr>
        <p:txBody>
          <a:bodyPr wrap="square" rtlCol="0">
            <a:spAutoFit/>
          </a:bodyPr>
          <a:lstStyle/>
          <a:p>
            <a:pPr algn="ctr"/>
            <a:r>
              <a:rPr lang="en-GB" sz="2800" b="1" dirty="0">
                <a:solidFill>
                  <a:srgbClr val="7030A0"/>
                </a:solidFill>
                <a:latin typeface="D3 RoundSquarism" panose="020B0600000000000000" pitchFamily="34" charset="0"/>
              </a:rPr>
              <a:t>2</a:t>
            </a:r>
            <a:r>
              <a:rPr lang="en-GB" b="1" dirty="0"/>
              <a:t>  </a:t>
            </a:r>
            <a:r>
              <a:rPr lang="en-GB" sz="2400" b="1" dirty="0"/>
              <a:t>Nil report (or no reportable persons) by Investment Entity if its Equity Interest held through a Custodial Institution</a:t>
            </a:r>
          </a:p>
        </p:txBody>
      </p:sp>
      <p:sp>
        <p:nvSpPr>
          <p:cNvPr id="5" name="Rectangle 4">
            <a:extLst>
              <a:ext uri="{FF2B5EF4-FFF2-40B4-BE49-F238E27FC236}">
                <a16:creationId xmlns:a16="http://schemas.microsoft.com/office/drawing/2014/main" id="{7D2AFE7B-D65D-465D-ADD7-6099273D813E}"/>
              </a:ext>
            </a:extLst>
          </p:cNvPr>
          <p:cNvSpPr/>
          <p:nvPr/>
        </p:nvSpPr>
        <p:spPr>
          <a:xfrm>
            <a:off x="1219201" y="2235131"/>
            <a:ext cx="8886320" cy="4207370"/>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en-US" dirty="0"/>
              <a:t>The equity interest in the Investment Entity is exclusively the FI Custodial Institution trust (or trustee on behalf of trust)</a:t>
            </a:r>
          </a:p>
          <a:p>
            <a:pPr marL="285750" indent="-285750" algn="just">
              <a:lnSpc>
                <a:spcPct val="150000"/>
              </a:lnSpc>
              <a:spcAft>
                <a:spcPts val="0"/>
              </a:spcAft>
              <a:buFont typeface="Arial" panose="020B0604020202020204" pitchFamily="34" charset="0"/>
              <a:buChar char="•"/>
            </a:pPr>
            <a:r>
              <a:rPr lang="en-US" dirty="0"/>
              <a:t>CRS </a:t>
            </a:r>
            <a:r>
              <a:rPr lang="en-US" dirty="0">
                <a:ea typeface="Times New Roman" panose="02020603050405020304" pitchFamily="18" charset="0"/>
              </a:rPr>
              <a:t>excludes Financial Institutions (incl custodial institutions) from the definition of Reportable Person</a:t>
            </a:r>
          </a:p>
          <a:p>
            <a:pPr marL="285750" indent="-285750" algn="just">
              <a:lnSpc>
                <a:spcPct val="150000"/>
              </a:lnSpc>
              <a:buFont typeface="Arial" panose="020B0604020202020204" pitchFamily="34" charset="0"/>
              <a:buChar char="•"/>
            </a:pPr>
            <a:r>
              <a:rPr lang="en-US" b="1" dirty="0"/>
              <a:t>CRS Commentary page 178 par 69-71</a:t>
            </a:r>
            <a:r>
              <a:rPr lang="en-US" dirty="0"/>
              <a:t>: W</a:t>
            </a:r>
            <a:r>
              <a:rPr lang="en-GB" dirty="0">
                <a:ea typeface="Times New Roman" panose="02020603050405020304" pitchFamily="18" charset="0"/>
              </a:rPr>
              <a:t>here Equity Interests of an Investment Entity are held through a Custodial Institution, the Custodial Institution is responsible for reporting, </a:t>
            </a:r>
            <a:r>
              <a:rPr lang="en-GB" b="1" u="sng" dirty="0">
                <a:ea typeface="Times New Roman" panose="02020603050405020304" pitchFamily="18" charset="0"/>
              </a:rPr>
              <a:t>not</a:t>
            </a:r>
            <a:r>
              <a:rPr lang="en-GB" dirty="0">
                <a:ea typeface="Times New Roman" panose="02020603050405020304" pitchFamily="18" charset="0"/>
              </a:rPr>
              <a:t> the Investment Entity. </a:t>
            </a:r>
          </a:p>
          <a:p>
            <a:pPr marL="285750" indent="-285750" algn="just">
              <a:lnSpc>
                <a:spcPct val="150000"/>
              </a:lnSpc>
              <a:buFont typeface="Arial" panose="020B0604020202020204" pitchFamily="34" charset="0"/>
              <a:buChar char="•"/>
            </a:pPr>
            <a:r>
              <a:rPr lang="en-GB" dirty="0">
                <a:ea typeface="Times New Roman" panose="02020603050405020304" pitchFamily="18" charset="0"/>
              </a:rPr>
              <a:t>There is no “look-through” by the Investment Entity of a non-participating Custodial Institution FI</a:t>
            </a:r>
          </a:p>
          <a:p>
            <a:pPr marL="285750" indent="-285750" algn="just">
              <a:lnSpc>
                <a:spcPct val="150000"/>
              </a:lnSpc>
              <a:buFont typeface="Arial" panose="020B0604020202020204" pitchFamily="34" charset="0"/>
              <a:buChar char="•"/>
            </a:pPr>
            <a:r>
              <a:rPr lang="en-GB" dirty="0">
                <a:ea typeface="Times New Roman" panose="02020603050405020304" pitchFamily="18" charset="0"/>
              </a:rPr>
              <a:t>US Senate Finance Committee report on “Shell bank loophole”</a:t>
            </a:r>
            <a:endParaRPr lang="en-US" dirty="0">
              <a:ea typeface="Times New Roman" panose="02020603050405020304" pitchFamily="18" charset="0"/>
            </a:endParaRPr>
          </a:p>
        </p:txBody>
      </p:sp>
      <p:sp>
        <p:nvSpPr>
          <p:cNvPr id="22" name="TextBox 21">
            <a:extLst>
              <a:ext uri="{FF2B5EF4-FFF2-40B4-BE49-F238E27FC236}">
                <a16:creationId xmlns:a16="http://schemas.microsoft.com/office/drawing/2014/main" id="{22E625B4-7D3B-B786-310B-A7902B0E1ACE}"/>
              </a:ext>
            </a:extLst>
          </p:cNvPr>
          <p:cNvSpPr txBox="1"/>
          <p:nvPr/>
        </p:nvSpPr>
        <p:spPr>
          <a:xfrm>
            <a:off x="11173261" y="3592048"/>
            <a:ext cx="605146" cy="461665"/>
          </a:xfrm>
          <a:prstGeom prst="rect">
            <a:avLst/>
          </a:prstGeom>
          <a:noFill/>
        </p:spPr>
        <p:txBody>
          <a:bodyPr wrap="square" rtlCol="0">
            <a:spAutoFit/>
          </a:bodyPr>
          <a:lstStyle/>
          <a:p>
            <a:r>
              <a:rPr lang="de-DE" sz="2400" dirty="0">
                <a:solidFill>
                  <a:srgbClr val="7030A0"/>
                </a:solidFill>
                <a:latin typeface="D3 RoundSquarism" panose="020B0600000000000000" pitchFamily="34" charset="0"/>
              </a:rPr>
              <a:t>2</a:t>
            </a:r>
            <a:endParaRPr lang="en-GB" sz="2400" dirty="0">
              <a:solidFill>
                <a:srgbClr val="7030A0"/>
              </a:solidFill>
              <a:latin typeface="D3 RoundSquarism" panose="020B0600000000000000" pitchFamily="34" charset="0"/>
            </a:endParaRPr>
          </a:p>
        </p:txBody>
      </p:sp>
      <p:sp>
        <p:nvSpPr>
          <p:cNvPr id="24" name="Rectangle 23">
            <a:extLst>
              <a:ext uri="{FF2B5EF4-FFF2-40B4-BE49-F238E27FC236}">
                <a16:creationId xmlns:a16="http://schemas.microsoft.com/office/drawing/2014/main" id="{1DC2E90F-D5A6-BA59-1123-AB270538CCD5}"/>
              </a:ext>
            </a:extLst>
          </p:cNvPr>
          <p:cNvSpPr/>
          <p:nvPr/>
        </p:nvSpPr>
        <p:spPr>
          <a:xfrm>
            <a:off x="10192976" y="2427268"/>
            <a:ext cx="1859596" cy="1000583"/>
          </a:xfrm>
          <a:prstGeom prst="rect">
            <a:avLst/>
          </a:prstGeom>
          <a:solidFill>
            <a:schemeClr val="tx2">
              <a:lumMod val="75000"/>
              <a:lumOff val="2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UK non-resident Trust</a:t>
            </a:r>
          </a:p>
          <a:p>
            <a:pPr algn="ctr"/>
            <a:r>
              <a:rPr lang="en-US" sz="1400" dirty="0"/>
              <a:t>(Custodial Institution)</a:t>
            </a:r>
            <a:endParaRPr lang="en-GB" sz="1400" dirty="0"/>
          </a:p>
        </p:txBody>
      </p:sp>
      <p:cxnSp>
        <p:nvCxnSpPr>
          <p:cNvPr id="3" name="Straight Arrow Connector 2">
            <a:extLst>
              <a:ext uri="{FF2B5EF4-FFF2-40B4-BE49-F238E27FC236}">
                <a16:creationId xmlns:a16="http://schemas.microsoft.com/office/drawing/2014/main" id="{B25DCAA5-A087-6C17-B79D-B6F5E7E4E684}"/>
              </a:ext>
            </a:extLst>
          </p:cNvPr>
          <p:cNvCxnSpPr>
            <a:cxnSpLocks/>
          </p:cNvCxnSpPr>
          <p:nvPr/>
        </p:nvCxnSpPr>
        <p:spPr>
          <a:xfrm flipV="1">
            <a:off x="11103547" y="3480880"/>
            <a:ext cx="0" cy="68400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Arc 16">
            <a:extLst>
              <a:ext uri="{FF2B5EF4-FFF2-40B4-BE49-F238E27FC236}">
                <a16:creationId xmlns:a16="http://schemas.microsoft.com/office/drawing/2014/main" id="{A4E1B781-C412-B796-BFA8-C2C20503FF58}"/>
              </a:ext>
            </a:extLst>
          </p:cNvPr>
          <p:cNvSpPr/>
          <p:nvPr/>
        </p:nvSpPr>
        <p:spPr>
          <a:xfrm>
            <a:off x="624787" y="5641684"/>
            <a:ext cx="175110" cy="213006"/>
          </a:xfrm>
          <a:custGeom>
            <a:avLst/>
            <a:gdLst>
              <a:gd name="connsiteX0" fmla="*/ 117389 w 234778"/>
              <a:gd name="connsiteY0" fmla="*/ 0 h 296563"/>
              <a:gd name="connsiteX1" fmla="*/ 234768 w 234778"/>
              <a:gd name="connsiteY1" fmla="*/ 146395 h 296563"/>
              <a:gd name="connsiteX2" fmla="*/ 122153 w 234778"/>
              <a:gd name="connsiteY2" fmla="*/ 296442 h 296563"/>
              <a:gd name="connsiteX3" fmla="*/ 85 w 234778"/>
              <a:gd name="connsiteY3" fmla="*/ 153943 h 296563"/>
              <a:gd name="connsiteX4" fmla="*/ 107873 w 234778"/>
              <a:gd name="connsiteY4" fmla="*/ 488 h 296563"/>
              <a:gd name="connsiteX5" fmla="*/ 117389 w 234778"/>
              <a:gd name="connsiteY5" fmla="*/ 148282 h 296563"/>
              <a:gd name="connsiteX6" fmla="*/ 117389 w 234778"/>
              <a:gd name="connsiteY6" fmla="*/ 0 h 296563"/>
              <a:gd name="connsiteX0" fmla="*/ 117389 w 234778"/>
              <a:gd name="connsiteY0" fmla="*/ 0 h 296563"/>
              <a:gd name="connsiteX1" fmla="*/ 234768 w 234778"/>
              <a:gd name="connsiteY1" fmla="*/ 146395 h 296563"/>
              <a:gd name="connsiteX2" fmla="*/ 122153 w 234778"/>
              <a:gd name="connsiteY2" fmla="*/ 296442 h 296563"/>
              <a:gd name="connsiteX3" fmla="*/ 85 w 234778"/>
              <a:gd name="connsiteY3" fmla="*/ 153943 h 296563"/>
              <a:gd name="connsiteX4" fmla="*/ 107873 w 234778"/>
              <a:gd name="connsiteY4" fmla="*/ 488 h 296563"/>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07875 w 234779"/>
              <a:gd name="connsiteY4" fmla="*/ 32447 h 328525"/>
              <a:gd name="connsiteX5" fmla="*/ 117391 w 234779"/>
              <a:gd name="connsiteY5" fmla="*/ 180241 h 328525"/>
              <a:gd name="connsiteX6" fmla="*/ 117391 w 234779"/>
              <a:gd name="connsiteY6" fmla="*/ 31959 h 328525"/>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55070 w 234779"/>
              <a:gd name="connsiteY4" fmla="*/ 0 h 328525"/>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07875 w 234779"/>
              <a:gd name="connsiteY4" fmla="*/ 32447 h 328525"/>
              <a:gd name="connsiteX5" fmla="*/ 117391 w 234779"/>
              <a:gd name="connsiteY5" fmla="*/ 180241 h 328525"/>
              <a:gd name="connsiteX6" fmla="*/ 117391 w 234779"/>
              <a:gd name="connsiteY6" fmla="*/ 31959 h 328525"/>
              <a:gd name="connsiteX0" fmla="*/ 25951 w 234779"/>
              <a:gd name="connsiteY0" fmla="*/ 2462 h 328525"/>
              <a:gd name="connsiteX1" fmla="*/ 234770 w 234779"/>
              <a:gd name="connsiteY1" fmla="*/ 178354 h 328525"/>
              <a:gd name="connsiteX2" fmla="*/ 122155 w 234779"/>
              <a:gd name="connsiteY2" fmla="*/ 328401 h 328525"/>
              <a:gd name="connsiteX3" fmla="*/ 87 w 234779"/>
              <a:gd name="connsiteY3" fmla="*/ 185902 h 328525"/>
              <a:gd name="connsiteX4" fmla="*/ 155070 w 234779"/>
              <a:gd name="connsiteY4" fmla="*/ 0 h 32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79" h="328525" stroke="0" extrusionOk="0">
                <a:moveTo>
                  <a:pt x="117391" y="31959"/>
                </a:moveTo>
                <a:cubicBezTo>
                  <a:pt x="181641" y="31959"/>
                  <a:pt x="233953" y="97203"/>
                  <a:pt x="234770" y="178354"/>
                </a:cubicBezTo>
                <a:cubicBezTo>
                  <a:pt x="235579" y="258632"/>
                  <a:pt x="185661" y="325142"/>
                  <a:pt x="122155" y="328401"/>
                </a:cubicBezTo>
                <a:cubicBezTo>
                  <a:pt x="57266" y="331731"/>
                  <a:pt x="2566" y="267876"/>
                  <a:pt x="87" y="185902"/>
                </a:cubicBezTo>
                <a:cubicBezTo>
                  <a:pt x="-2313" y="106543"/>
                  <a:pt x="45211" y="38885"/>
                  <a:pt x="107875" y="32447"/>
                </a:cubicBezTo>
                <a:lnTo>
                  <a:pt x="117391" y="180241"/>
                </a:lnTo>
                <a:lnTo>
                  <a:pt x="117391" y="31959"/>
                </a:lnTo>
                <a:close/>
              </a:path>
              <a:path w="234779" h="328525" fill="none">
                <a:moveTo>
                  <a:pt x="25951" y="2462"/>
                </a:moveTo>
                <a:cubicBezTo>
                  <a:pt x="90201" y="2462"/>
                  <a:pt x="233953" y="97203"/>
                  <a:pt x="234770" y="178354"/>
                </a:cubicBezTo>
                <a:cubicBezTo>
                  <a:pt x="235579" y="258632"/>
                  <a:pt x="185661" y="325142"/>
                  <a:pt x="122155" y="328401"/>
                </a:cubicBezTo>
                <a:cubicBezTo>
                  <a:pt x="57266" y="331731"/>
                  <a:pt x="2566" y="267876"/>
                  <a:pt x="87" y="185902"/>
                </a:cubicBezTo>
                <a:cubicBezTo>
                  <a:pt x="-2313" y="106543"/>
                  <a:pt x="92406" y="6438"/>
                  <a:pt x="155070" y="0"/>
                </a:cubicBez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 name="TextBox 6">
            <a:extLst>
              <a:ext uri="{FF2B5EF4-FFF2-40B4-BE49-F238E27FC236}">
                <a16:creationId xmlns:a16="http://schemas.microsoft.com/office/drawing/2014/main" id="{3228A365-9A81-B789-D826-C5D275406834}"/>
              </a:ext>
            </a:extLst>
          </p:cNvPr>
          <p:cNvSpPr txBox="1"/>
          <p:nvPr/>
        </p:nvSpPr>
        <p:spPr>
          <a:xfrm>
            <a:off x="3625174" y="383626"/>
            <a:ext cx="5797054" cy="584775"/>
          </a:xfrm>
          <a:prstGeom prst="rect">
            <a:avLst/>
          </a:prstGeom>
          <a:noFill/>
          <a:ln>
            <a:noFill/>
          </a:ln>
        </p:spPr>
        <p:txBody>
          <a:bodyPr wrap="square" rtlCol="0">
            <a:spAutoFit/>
          </a:bodyPr>
          <a:lstStyle/>
          <a:p>
            <a:pPr algn="ctr"/>
            <a:r>
              <a:rPr lang="en-GB" sz="3200" b="1" dirty="0"/>
              <a:t>b). Polar Bear structure</a:t>
            </a:r>
          </a:p>
        </p:txBody>
      </p:sp>
      <p:pic>
        <p:nvPicPr>
          <p:cNvPr id="9" name="Picture 8" descr="A group of cartoon characters sitting at a table&#10;&#10;Description automatically generated">
            <a:extLst>
              <a:ext uri="{FF2B5EF4-FFF2-40B4-BE49-F238E27FC236}">
                <a16:creationId xmlns:a16="http://schemas.microsoft.com/office/drawing/2014/main" id="{8714C74C-9859-3827-66D7-991B1F20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378" y="4177262"/>
            <a:ext cx="1964792" cy="1046849"/>
          </a:xfrm>
          <a:prstGeom prst="ellipse">
            <a:avLst/>
          </a:prstGeom>
          <a:ln w="127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F3691C3F-9C36-CAC1-5612-8E1D990C9D8B}"/>
              </a:ext>
            </a:extLst>
          </p:cNvPr>
          <p:cNvSpPr txBox="1"/>
          <p:nvPr/>
        </p:nvSpPr>
        <p:spPr>
          <a:xfrm>
            <a:off x="10473769" y="4683783"/>
            <a:ext cx="2004131" cy="461665"/>
          </a:xfrm>
          <a:prstGeom prst="rect">
            <a:avLst/>
          </a:prstGeom>
          <a:noFill/>
        </p:spPr>
        <p:txBody>
          <a:bodyPr wrap="square" rtlCol="0">
            <a:spAutoFit/>
          </a:bodyPr>
          <a:lstStyle/>
          <a:p>
            <a:r>
              <a:rPr lang="en-US" sz="1200" b="1" dirty="0"/>
              <a:t>          Managed    </a:t>
            </a:r>
          </a:p>
          <a:p>
            <a:r>
              <a:rPr lang="en-US" sz="1200" b="1" dirty="0"/>
              <a:t>  Investment Entity</a:t>
            </a:r>
            <a:endParaRPr lang="en-GB" sz="1200" b="1" dirty="0"/>
          </a:p>
        </p:txBody>
      </p:sp>
      <p:sp>
        <p:nvSpPr>
          <p:cNvPr id="2" name="TextBox 1">
            <a:extLst>
              <a:ext uri="{FF2B5EF4-FFF2-40B4-BE49-F238E27FC236}">
                <a16:creationId xmlns:a16="http://schemas.microsoft.com/office/drawing/2014/main" id="{B05E2AF9-12E7-55E2-A467-FD4D70B51291}"/>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10</a:t>
            </a:fld>
            <a:endParaRPr lang="de-CH" dirty="0"/>
          </a:p>
        </p:txBody>
      </p:sp>
    </p:spTree>
    <p:extLst>
      <p:ext uri="{BB962C8B-B14F-4D97-AF65-F5344CB8AC3E}">
        <p14:creationId xmlns:p14="http://schemas.microsoft.com/office/powerpoint/2010/main" val="334985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B2002-FE4F-F029-31C8-97347607D224}"/>
              </a:ext>
            </a:extLst>
          </p:cNvPr>
          <p:cNvPicPr>
            <a:picLocks noChangeAspect="1"/>
          </p:cNvPicPr>
          <p:nvPr/>
        </p:nvPicPr>
        <p:blipFill>
          <a:blip r:embed="rId2"/>
          <a:stretch>
            <a:fillRect/>
          </a:stretch>
        </p:blipFill>
        <p:spPr>
          <a:xfrm>
            <a:off x="86830" y="4700687"/>
            <a:ext cx="1826276" cy="2095000"/>
          </a:xfrm>
          <a:prstGeom prst="rect">
            <a:avLst/>
          </a:prstGeom>
        </p:spPr>
      </p:pic>
      <p:sp>
        <p:nvSpPr>
          <p:cNvPr id="2" name="Rectangle 1">
            <a:extLst>
              <a:ext uri="{FF2B5EF4-FFF2-40B4-BE49-F238E27FC236}">
                <a16:creationId xmlns:a16="http://schemas.microsoft.com/office/drawing/2014/main" id="{C33143B5-7C52-4DF3-AA98-C607C5ACACED}"/>
              </a:ext>
            </a:extLst>
          </p:cNvPr>
          <p:cNvSpPr/>
          <p:nvPr/>
        </p:nvSpPr>
        <p:spPr>
          <a:xfrm>
            <a:off x="1653706" y="2549989"/>
            <a:ext cx="7255818" cy="841705"/>
          </a:xfrm>
          <a:prstGeom prst="rect">
            <a:avLst/>
          </a:prstGeom>
          <a:ln w="12700">
            <a:solidFill>
              <a:schemeClr val="bg1">
                <a:lumMod val="85000"/>
              </a:schemeClr>
            </a:solidFill>
            <a:prstDash val="dash"/>
          </a:ln>
        </p:spPr>
        <p:txBody>
          <a:bodyPr wrap="square">
            <a:spAutoFit/>
          </a:bodyPr>
          <a:lstStyle/>
          <a:p>
            <a:pPr>
              <a:lnSpc>
                <a:spcPct val="150000"/>
              </a:lnSpc>
            </a:pPr>
            <a:r>
              <a:rPr lang="en-GB" b="1" dirty="0"/>
              <a:t>CRS</a:t>
            </a:r>
          </a:p>
          <a:p>
            <a:pPr marL="179388" indent="-179388">
              <a:lnSpc>
                <a:spcPct val="150000"/>
              </a:lnSpc>
              <a:buFont typeface="Arial" panose="020B0604020202020204" pitchFamily="34" charset="0"/>
              <a:buChar char="•"/>
            </a:pPr>
            <a:r>
              <a:rPr lang="en-GB" sz="1600" dirty="0"/>
              <a:t>Non-participating jurisdiction Custodial Institution has no reporting obligations </a:t>
            </a:r>
          </a:p>
        </p:txBody>
      </p:sp>
      <p:sp>
        <p:nvSpPr>
          <p:cNvPr id="6" name="Slide Number Placeholder 5">
            <a:extLst>
              <a:ext uri="{FF2B5EF4-FFF2-40B4-BE49-F238E27FC236}">
                <a16:creationId xmlns:a16="http://schemas.microsoft.com/office/drawing/2014/main" id="{F1E59436-2F6A-4E76-B133-BFD57B200D32}"/>
              </a:ext>
            </a:extLst>
          </p:cNvPr>
          <p:cNvSpPr>
            <a:spLocks noGrp="1"/>
          </p:cNvSpPr>
          <p:nvPr>
            <p:ph type="sldNum" sz="quarter" idx="12"/>
          </p:nvPr>
        </p:nvSpPr>
        <p:spPr>
          <a:xfrm>
            <a:off x="11611326" y="6774662"/>
            <a:ext cx="422295" cy="365125"/>
          </a:xfrm>
        </p:spPr>
        <p:txBody>
          <a:bodyPr/>
          <a:lstStyle/>
          <a:p>
            <a:fld id="{A3A487CF-3D6F-47DB-B74A-F2A9A85FDE29}" type="slidenum">
              <a:rPr lang="en-GB" smtClean="0"/>
              <a:t>11</a:t>
            </a:fld>
            <a:endParaRPr lang="en-GB"/>
          </a:p>
        </p:txBody>
      </p:sp>
      <p:sp>
        <p:nvSpPr>
          <p:cNvPr id="11" name="TextBox 10">
            <a:extLst>
              <a:ext uri="{FF2B5EF4-FFF2-40B4-BE49-F238E27FC236}">
                <a16:creationId xmlns:a16="http://schemas.microsoft.com/office/drawing/2014/main" id="{7E778A7E-CA69-4AFB-BCC1-180EF7371010}"/>
              </a:ext>
            </a:extLst>
          </p:cNvPr>
          <p:cNvSpPr txBox="1"/>
          <p:nvPr/>
        </p:nvSpPr>
        <p:spPr>
          <a:xfrm>
            <a:off x="1109255" y="1173554"/>
            <a:ext cx="9842905" cy="892552"/>
          </a:xfrm>
          <a:prstGeom prst="rect">
            <a:avLst/>
          </a:prstGeom>
          <a:noFill/>
          <a:ln>
            <a:noFill/>
          </a:ln>
        </p:spPr>
        <p:txBody>
          <a:bodyPr wrap="square" rtlCol="0">
            <a:spAutoFit/>
          </a:bodyPr>
          <a:lstStyle/>
          <a:p>
            <a:pPr algn="ctr"/>
            <a:r>
              <a:rPr lang="de-DE" sz="2800" b="1" dirty="0">
                <a:solidFill>
                  <a:srgbClr val="7030A0"/>
                </a:solidFill>
                <a:latin typeface="D3 RoundSquarism" panose="020B0600000000000000" pitchFamily="34" charset="0"/>
              </a:rPr>
              <a:t>3</a:t>
            </a:r>
            <a:r>
              <a:rPr lang="en-GB" b="1" dirty="0"/>
              <a:t> </a:t>
            </a:r>
            <a:r>
              <a:rPr lang="en-GB" sz="2400" b="1" dirty="0"/>
              <a:t>No AEoI  reporting obligation by non-participating Custodial Institution</a:t>
            </a:r>
          </a:p>
        </p:txBody>
      </p:sp>
      <p:sp>
        <p:nvSpPr>
          <p:cNvPr id="10" name="Rectangle 9">
            <a:extLst>
              <a:ext uri="{FF2B5EF4-FFF2-40B4-BE49-F238E27FC236}">
                <a16:creationId xmlns:a16="http://schemas.microsoft.com/office/drawing/2014/main" id="{F231E2C8-86B4-A8B9-A8A6-740DD8A16F82}"/>
              </a:ext>
            </a:extLst>
          </p:cNvPr>
          <p:cNvSpPr/>
          <p:nvPr/>
        </p:nvSpPr>
        <p:spPr>
          <a:xfrm>
            <a:off x="8909526" y="3277614"/>
            <a:ext cx="2150666" cy="960994"/>
          </a:xfrm>
          <a:prstGeom prst="rect">
            <a:avLst/>
          </a:prstGeom>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Non-UK Trust</a:t>
            </a:r>
          </a:p>
          <a:p>
            <a:pPr algn="ctr"/>
            <a:r>
              <a:rPr lang="en-US" sz="1400" dirty="0"/>
              <a:t>(Custodial Institution)</a:t>
            </a:r>
            <a:endParaRPr lang="en-GB" sz="1400" dirty="0"/>
          </a:p>
        </p:txBody>
      </p:sp>
      <p:sp>
        <p:nvSpPr>
          <p:cNvPr id="28" name="TextBox 27">
            <a:extLst>
              <a:ext uri="{FF2B5EF4-FFF2-40B4-BE49-F238E27FC236}">
                <a16:creationId xmlns:a16="http://schemas.microsoft.com/office/drawing/2014/main" id="{CEF5FAF3-A182-7575-861A-7A09DC9B9667}"/>
              </a:ext>
            </a:extLst>
          </p:cNvPr>
          <p:cNvSpPr txBox="1"/>
          <p:nvPr/>
        </p:nvSpPr>
        <p:spPr>
          <a:xfrm>
            <a:off x="9904133" y="2761820"/>
            <a:ext cx="432650" cy="461665"/>
          </a:xfrm>
          <a:prstGeom prst="rect">
            <a:avLst/>
          </a:prstGeom>
          <a:noFill/>
        </p:spPr>
        <p:txBody>
          <a:bodyPr wrap="square" rtlCol="0">
            <a:spAutoFit/>
          </a:bodyPr>
          <a:lstStyle/>
          <a:p>
            <a:r>
              <a:rPr lang="de-DE" sz="2400" dirty="0">
                <a:solidFill>
                  <a:srgbClr val="7030A0"/>
                </a:solidFill>
                <a:latin typeface="D3 RoundSquarism" panose="020B0600000000000000" pitchFamily="34" charset="0"/>
              </a:rPr>
              <a:t>3</a:t>
            </a:r>
            <a:endParaRPr lang="en-GB" sz="2400" dirty="0">
              <a:solidFill>
                <a:srgbClr val="7030A0"/>
              </a:solidFill>
              <a:latin typeface="D3 RoundSquarism" panose="020B0600000000000000" pitchFamily="34" charset="0"/>
            </a:endParaRPr>
          </a:p>
        </p:txBody>
      </p:sp>
      <p:pic>
        <p:nvPicPr>
          <p:cNvPr id="3" name="Picture 2">
            <a:extLst>
              <a:ext uri="{FF2B5EF4-FFF2-40B4-BE49-F238E27FC236}">
                <a16:creationId xmlns:a16="http://schemas.microsoft.com/office/drawing/2014/main" id="{75D92584-D240-9049-633B-EE1BD1DDA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263" y="1997765"/>
            <a:ext cx="434013" cy="434013"/>
          </a:xfrm>
          <a:prstGeom prst="rect">
            <a:avLst/>
          </a:prstGeom>
        </p:spPr>
      </p:pic>
      <p:cxnSp>
        <p:nvCxnSpPr>
          <p:cNvPr id="4" name="Straight Connector 3">
            <a:extLst>
              <a:ext uri="{FF2B5EF4-FFF2-40B4-BE49-F238E27FC236}">
                <a16:creationId xmlns:a16="http://schemas.microsoft.com/office/drawing/2014/main" id="{0A8351ED-7A7A-862A-60BC-A77C2A8BB4DD}"/>
              </a:ext>
            </a:extLst>
          </p:cNvPr>
          <p:cNvCxnSpPr>
            <a:cxnSpLocks/>
          </p:cNvCxnSpPr>
          <p:nvPr/>
        </p:nvCxnSpPr>
        <p:spPr>
          <a:xfrm>
            <a:off x="9847487" y="2699852"/>
            <a:ext cx="0" cy="46950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7" name="Graphic 6" descr="Office worker female with solid fill">
            <a:extLst>
              <a:ext uri="{FF2B5EF4-FFF2-40B4-BE49-F238E27FC236}">
                <a16:creationId xmlns:a16="http://schemas.microsoft.com/office/drawing/2014/main" id="{2D09E123-40E8-BB2B-6AD3-377501733D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8432" y="1892204"/>
            <a:ext cx="756658" cy="756658"/>
          </a:xfrm>
          <a:prstGeom prst="rect">
            <a:avLst/>
          </a:prstGeom>
        </p:spPr>
      </p:pic>
      <p:sp>
        <p:nvSpPr>
          <p:cNvPr id="8" name="TextBox 7">
            <a:extLst>
              <a:ext uri="{FF2B5EF4-FFF2-40B4-BE49-F238E27FC236}">
                <a16:creationId xmlns:a16="http://schemas.microsoft.com/office/drawing/2014/main" id="{1D150EBA-235D-4CC0-F615-E869310EB0A5}"/>
              </a:ext>
            </a:extLst>
          </p:cNvPr>
          <p:cNvSpPr txBox="1"/>
          <p:nvPr/>
        </p:nvSpPr>
        <p:spPr>
          <a:xfrm>
            <a:off x="9904133" y="1868855"/>
            <a:ext cx="1078554" cy="830997"/>
          </a:xfrm>
          <a:prstGeom prst="rect">
            <a:avLst/>
          </a:prstGeom>
          <a:noFill/>
        </p:spPr>
        <p:txBody>
          <a:bodyPr wrap="square" rtlCol="0">
            <a:spAutoFit/>
          </a:bodyPr>
          <a:lstStyle/>
          <a:p>
            <a:pPr algn="r"/>
            <a:r>
              <a:rPr lang="en-US" sz="1600" dirty="0"/>
              <a:t>Trustee</a:t>
            </a:r>
            <a:endParaRPr lang="en-GB" sz="1600" dirty="0"/>
          </a:p>
          <a:p>
            <a:pPr algn="r"/>
            <a:r>
              <a:rPr lang="en-US" sz="1600" dirty="0"/>
              <a:t>Svalbard</a:t>
            </a:r>
          </a:p>
          <a:p>
            <a:pPr algn="r"/>
            <a:r>
              <a:rPr lang="en-US" sz="1600" dirty="0"/>
              <a:t>resident</a:t>
            </a:r>
          </a:p>
        </p:txBody>
      </p:sp>
      <p:sp>
        <p:nvSpPr>
          <p:cNvPr id="18" name="Rectangle 17">
            <a:extLst>
              <a:ext uri="{FF2B5EF4-FFF2-40B4-BE49-F238E27FC236}">
                <a16:creationId xmlns:a16="http://schemas.microsoft.com/office/drawing/2014/main" id="{9918961B-DA33-9687-C9BE-B53A74279366}"/>
              </a:ext>
            </a:extLst>
          </p:cNvPr>
          <p:cNvSpPr/>
          <p:nvPr/>
        </p:nvSpPr>
        <p:spPr>
          <a:xfrm>
            <a:off x="1549518" y="3864603"/>
            <a:ext cx="8217243" cy="1903534"/>
          </a:xfrm>
          <a:prstGeom prst="rect">
            <a:avLst/>
          </a:prstGeom>
          <a:ln w="12700">
            <a:solidFill>
              <a:schemeClr val="bg1">
                <a:lumMod val="85000"/>
              </a:schemeClr>
            </a:solidFill>
            <a:prstDash val="dash"/>
          </a:ln>
        </p:spPr>
        <p:txBody>
          <a:bodyPr wrap="square">
            <a:spAutoFit/>
          </a:bodyPr>
          <a:lstStyle/>
          <a:p>
            <a:pPr>
              <a:lnSpc>
                <a:spcPct val="150000"/>
              </a:lnSpc>
            </a:pPr>
            <a:r>
              <a:rPr lang="en-GB" sz="1600" b="1" dirty="0"/>
              <a:t>FATCA</a:t>
            </a:r>
          </a:p>
          <a:p>
            <a:pPr marL="179388" indent="-179388">
              <a:lnSpc>
                <a:spcPct val="150000"/>
              </a:lnSpc>
              <a:buFont typeface="Arial" panose="020B0604020202020204" pitchFamily="34" charset="0"/>
              <a:buChar char="•"/>
            </a:pPr>
            <a:r>
              <a:rPr lang="en-GB" sz="1600" dirty="0"/>
              <a:t>Non-participating FFI has no reporting obligations if does not receive US source income</a:t>
            </a:r>
          </a:p>
          <a:p>
            <a:pPr marL="179388" indent="-179388">
              <a:lnSpc>
                <a:spcPct val="150000"/>
              </a:lnSpc>
              <a:buFont typeface="Arial" panose="020B0604020202020204" pitchFamily="34" charset="0"/>
              <a:buChar char="•"/>
            </a:pPr>
            <a:r>
              <a:rPr lang="en-GB" sz="1600" dirty="0"/>
              <a:t>No 30% withholding penalty</a:t>
            </a:r>
          </a:p>
          <a:p>
            <a:pPr marL="179388" indent="-179388">
              <a:lnSpc>
                <a:spcPct val="150000"/>
              </a:lnSpc>
              <a:buFont typeface="Arial" panose="020B0604020202020204" pitchFamily="34" charset="0"/>
              <a:buChar char="•"/>
            </a:pPr>
            <a:r>
              <a:rPr lang="en-GB" sz="1600" dirty="0"/>
              <a:t>No recalcitrant reporting</a:t>
            </a:r>
          </a:p>
          <a:p>
            <a:pPr marL="179388" indent="-179388">
              <a:lnSpc>
                <a:spcPct val="150000"/>
              </a:lnSpc>
              <a:buFont typeface="Arial" panose="020B0604020202020204" pitchFamily="34" charset="0"/>
              <a:buChar char="•"/>
            </a:pPr>
            <a:r>
              <a:rPr lang="en-GB" sz="1600" dirty="0"/>
              <a:t>Not part of an EAG</a:t>
            </a:r>
          </a:p>
        </p:txBody>
      </p:sp>
      <p:sp>
        <p:nvSpPr>
          <p:cNvPr id="17" name="Arc 16">
            <a:extLst>
              <a:ext uri="{FF2B5EF4-FFF2-40B4-BE49-F238E27FC236}">
                <a16:creationId xmlns:a16="http://schemas.microsoft.com/office/drawing/2014/main" id="{C85AC10F-C0A4-6A99-2B01-9DC5B65EB5A0}"/>
              </a:ext>
            </a:extLst>
          </p:cNvPr>
          <p:cNvSpPr/>
          <p:nvPr/>
        </p:nvSpPr>
        <p:spPr>
          <a:xfrm>
            <a:off x="594569" y="5060077"/>
            <a:ext cx="175110" cy="213006"/>
          </a:xfrm>
          <a:custGeom>
            <a:avLst/>
            <a:gdLst>
              <a:gd name="connsiteX0" fmla="*/ 117389 w 234778"/>
              <a:gd name="connsiteY0" fmla="*/ 0 h 296563"/>
              <a:gd name="connsiteX1" fmla="*/ 234768 w 234778"/>
              <a:gd name="connsiteY1" fmla="*/ 146395 h 296563"/>
              <a:gd name="connsiteX2" fmla="*/ 122153 w 234778"/>
              <a:gd name="connsiteY2" fmla="*/ 296442 h 296563"/>
              <a:gd name="connsiteX3" fmla="*/ 85 w 234778"/>
              <a:gd name="connsiteY3" fmla="*/ 153943 h 296563"/>
              <a:gd name="connsiteX4" fmla="*/ 107873 w 234778"/>
              <a:gd name="connsiteY4" fmla="*/ 488 h 296563"/>
              <a:gd name="connsiteX5" fmla="*/ 117389 w 234778"/>
              <a:gd name="connsiteY5" fmla="*/ 148282 h 296563"/>
              <a:gd name="connsiteX6" fmla="*/ 117389 w 234778"/>
              <a:gd name="connsiteY6" fmla="*/ 0 h 296563"/>
              <a:gd name="connsiteX0" fmla="*/ 117389 w 234778"/>
              <a:gd name="connsiteY0" fmla="*/ 0 h 296563"/>
              <a:gd name="connsiteX1" fmla="*/ 234768 w 234778"/>
              <a:gd name="connsiteY1" fmla="*/ 146395 h 296563"/>
              <a:gd name="connsiteX2" fmla="*/ 122153 w 234778"/>
              <a:gd name="connsiteY2" fmla="*/ 296442 h 296563"/>
              <a:gd name="connsiteX3" fmla="*/ 85 w 234778"/>
              <a:gd name="connsiteY3" fmla="*/ 153943 h 296563"/>
              <a:gd name="connsiteX4" fmla="*/ 107873 w 234778"/>
              <a:gd name="connsiteY4" fmla="*/ 488 h 296563"/>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07875 w 234779"/>
              <a:gd name="connsiteY4" fmla="*/ 32447 h 328525"/>
              <a:gd name="connsiteX5" fmla="*/ 117391 w 234779"/>
              <a:gd name="connsiteY5" fmla="*/ 180241 h 328525"/>
              <a:gd name="connsiteX6" fmla="*/ 117391 w 234779"/>
              <a:gd name="connsiteY6" fmla="*/ 31959 h 328525"/>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55070 w 234779"/>
              <a:gd name="connsiteY4" fmla="*/ 0 h 328525"/>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07875 w 234779"/>
              <a:gd name="connsiteY4" fmla="*/ 32447 h 328525"/>
              <a:gd name="connsiteX5" fmla="*/ 117391 w 234779"/>
              <a:gd name="connsiteY5" fmla="*/ 180241 h 328525"/>
              <a:gd name="connsiteX6" fmla="*/ 117391 w 234779"/>
              <a:gd name="connsiteY6" fmla="*/ 31959 h 328525"/>
              <a:gd name="connsiteX0" fmla="*/ 25951 w 234779"/>
              <a:gd name="connsiteY0" fmla="*/ 2462 h 328525"/>
              <a:gd name="connsiteX1" fmla="*/ 234770 w 234779"/>
              <a:gd name="connsiteY1" fmla="*/ 178354 h 328525"/>
              <a:gd name="connsiteX2" fmla="*/ 122155 w 234779"/>
              <a:gd name="connsiteY2" fmla="*/ 328401 h 328525"/>
              <a:gd name="connsiteX3" fmla="*/ 87 w 234779"/>
              <a:gd name="connsiteY3" fmla="*/ 185902 h 328525"/>
              <a:gd name="connsiteX4" fmla="*/ 155070 w 234779"/>
              <a:gd name="connsiteY4" fmla="*/ 0 h 32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79" h="328525" stroke="0" extrusionOk="0">
                <a:moveTo>
                  <a:pt x="117391" y="31959"/>
                </a:moveTo>
                <a:cubicBezTo>
                  <a:pt x="181641" y="31959"/>
                  <a:pt x="233953" y="97203"/>
                  <a:pt x="234770" y="178354"/>
                </a:cubicBezTo>
                <a:cubicBezTo>
                  <a:pt x="235579" y="258632"/>
                  <a:pt x="185661" y="325142"/>
                  <a:pt x="122155" y="328401"/>
                </a:cubicBezTo>
                <a:cubicBezTo>
                  <a:pt x="57266" y="331731"/>
                  <a:pt x="2566" y="267876"/>
                  <a:pt x="87" y="185902"/>
                </a:cubicBezTo>
                <a:cubicBezTo>
                  <a:pt x="-2313" y="106543"/>
                  <a:pt x="45211" y="38885"/>
                  <a:pt x="107875" y="32447"/>
                </a:cubicBezTo>
                <a:lnTo>
                  <a:pt x="117391" y="180241"/>
                </a:lnTo>
                <a:lnTo>
                  <a:pt x="117391" y="31959"/>
                </a:lnTo>
                <a:close/>
              </a:path>
              <a:path w="234779" h="328525" fill="none">
                <a:moveTo>
                  <a:pt x="25951" y="2462"/>
                </a:moveTo>
                <a:cubicBezTo>
                  <a:pt x="90201" y="2462"/>
                  <a:pt x="233953" y="97203"/>
                  <a:pt x="234770" y="178354"/>
                </a:cubicBezTo>
                <a:cubicBezTo>
                  <a:pt x="235579" y="258632"/>
                  <a:pt x="185661" y="325142"/>
                  <a:pt x="122155" y="328401"/>
                </a:cubicBezTo>
                <a:cubicBezTo>
                  <a:pt x="57266" y="331731"/>
                  <a:pt x="2566" y="267876"/>
                  <a:pt x="87" y="185902"/>
                </a:cubicBezTo>
                <a:cubicBezTo>
                  <a:pt x="-2313" y="106543"/>
                  <a:pt x="92406" y="6438"/>
                  <a:pt x="155070" y="0"/>
                </a:cubicBez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 name="TextBox 4">
            <a:extLst>
              <a:ext uri="{FF2B5EF4-FFF2-40B4-BE49-F238E27FC236}">
                <a16:creationId xmlns:a16="http://schemas.microsoft.com/office/drawing/2014/main" id="{82D33D80-08C7-FBCD-47C4-D86C5A229BC6}"/>
              </a:ext>
            </a:extLst>
          </p:cNvPr>
          <p:cNvSpPr txBox="1"/>
          <p:nvPr/>
        </p:nvSpPr>
        <p:spPr>
          <a:xfrm>
            <a:off x="3625174" y="383626"/>
            <a:ext cx="5797054" cy="584775"/>
          </a:xfrm>
          <a:prstGeom prst="rect">
            <a:avLst/>
          </a:prstGeom>
          <a:noFill/>
          <a:ln>
            <a:noFill/>
          </a:ln>
        </p:spPr>
        <p:txBody>
          <a:bodyPr wrap="square" rtlCol="0">
            <a:spAutoFit/>
          </a:bodyPr>
          <a:lstStyle/>
          <a:p>
            <a:pPr algn="ctr"/>
            <a:r>
              <a:rPr lang="en-GB" sz="3200" b="1" dirty="0"/>
              <a:t>b). Polar bear structure</a:t>
            </a:r>
          </a:p>
        </p:txBody>
      </p:sp>
      <p:sp>
        <p:nvSpPr>
          <p:cNvPr id="12" name="TextBox 11">
            <a:extLst>
              <a:ext uri="{FF2B5EF4-FFF2-40B4-BE49-F238E27FC236}">
                <a16:creationId xmlns:a16="http://schemas.microsoft.com/office/drawing/2014/main" id="{229B7892-71D7-53BE-EC18-50D9401EA5B5}"/>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11</a:t>
            </a:fld>
            <a:endParaRPr lang="de-CH" dirty="0"/>
          </a:p>
        </p:txBody>
      </p:sp>
    </p:spTree>
    <p:extLst>
      <p:ext uri="{BB962C8B-B14F-4D97-AF65-F5344CB8AC3E}">
        <p14:creationId xmlns:p14="http://schemas.microsoft.com/office/powerpoint/2010/main" val="2692914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4F2968-217F-FD03-393A-26CCB0CCFC57}"/>
              </a:ext>
            </a:extLst>
          </p:cNvPr>
          <p:cNvSpPr/>
          <p:nvPr/>
        </p:nvSpPr>
        <p:spPr>
          <a:xfrm>
            <a:off x="191247" y="50104"/>
            <a:ext cx="1857375" cy="232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E09F1D-367E-E42A-DD33-C87A7175CDF2}"/>
              </a:ext>
            </a:extLst>
          </p:cNvPr>
          <p:cNvSpPr/>
          <p:nvPr/>
        </p:nvSpPr>
        <p:spPr>
          <a:xfrm>
            <a:off x="1" y="6421675"/>
            <a:ext cx="1640910" cy="405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917A70-4988-C49C-96F0-1E77341B1928}"/>
              </a:ext>
            </a:extLst>
          </p:cNvPr>
          <p:cNvSpPr/>
          <p:nvPr/>
        </p:nvSpPr>
        <p:spPr>
          <a:xfrm>
            <a:off x="11498893" y="6607479"/>
            <a:ext cx="693107" cy="232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3E1D4666-BD04-6E3A-680D-2955FD6B64C5}"/>
              </a:ext>
            </a:extLst>
          </p:cNvPr>
          <p:cNvSpPr txBox="1"/>
          <p:nvPr/>
        </p:nvSpPr>
        <p:spPr>
          <a:xfrm>
            <a:off x="2739301" y="373654"/>
            <a:ext cx="6138684" cy="584775"/>
          </a:xfrm>
          <a:prstGeom prst="rect">
            <a:avLst/>
          </a:prstGeom>
          <a:noFill/>
        </p:spPr>
        <p:txBody>
          <a:bodyPr wrap="square" lIns="0" rIns="0" rtlCol="0">
            <a:spAutoFit/>
          </a:bodyPr>
          <a:lstStyle/>
          <a:p>
            <a:pPr algn="ctr"/>
            <a:r>
              <a:rPr lang="en-GB" sz="3200" b="1" dirty="0"/>
              <a:t>b). Polar bear structure</a:t>
            </a:r>
            <a:endParaRPr lang="de-CH" sz="3200" b="1" dirty="0"/>
          </a:p>
        </p:txBody>
      </p:sp>
      <p:graphicFrame>
        <p:nvGraphicFramePr>
          <p:cNvPr id="3" name="UK non resident chart">
            <a:extLst>
              <a:ext uri="{FF2B5EF4-FFF2-40B4-BE49-F238E27FC236}">
                <a16:creationId xmlns:a16="http://schemas.microsoft.com/office/drawing/2014/main" id="{52CDCC16-8EA2-BDF4-6141-74E045F8859F}"/>
              </a:ext>
            </a:extLst>
          </p:cNvPr>
          <p:cNvGraphicFramePr/>
          <p:nvPr>
            <p:extLst>
              <p:ext uri="{D42A27DB-BD31-4B8C-83A1-F6EECF244321}">
                <p14:modId xmlns:p14="http://schemas.microsoft.com/office/powerpoint/2010/main" val="3488078113"/>
              </p:ext>
            </p:extLst>
          </p:nvPr>
        </p:nvGraphicFramePr>
        <p:xfrm>
          <a:off x="191247" y="1481328"/>
          <a:ext cx="12000753" cy="4417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7C2B3B4C-225A-227B-C910-0DBB84AC4DE5}"/>
              </a:ext>
            </a:extLst>
          </p:cNvPr>
          <p:cNvSpPr txBox="1"/>
          <p:nvPr/>
        </p:nvSpPr>
        <p:spPr>
          <a:xfrm>
            <a:off x="11915922" y="6612048"/>
            <a:ext cx="213360" cy="184666"/>
          </a:xfrm>
          <a:prstGeom prst="rect">
            <a:avLst/>
          </a:prstGeom>
          <a:noFill/>
        </p:spPr>
        <p:txBody>
          <a:bodyPr wrap="square" lIns="0" tIns="0" rIns="0" bIns="0" rtlCol="0">
            <a:spAutoFit/>
          </a:bodyPr>
          <a:lstStyle/>
          <a:p>
            <a:pPr algn="ctr"/>
            <a:fld id="{2AD2A1EF-0A55-4D0A-8E53-7855EC08B3F7}" type="slidenum">
              <a:rPr lang="en-GB" sz="1200" smtClean="0">
                <a:solidFill>
                  <a:schemeClr val="bg1">
                    <a:lumMod val="85000"/>
                  </a:schemeClr>
                </a:solidFill>
              </a:rPr>
              <a:pPr algn="ctr"/>
              <a:t>12</a:t>
            </a:fld>
            <a:endParaRPr lang="en-GB" sz="1200" dirty="0">
              <a:solidFill>
                <a:schemeClr val="bg1">
                  <a:lumMod val="85000"/>
                </a:schemeClr>
              </a:solidFill>
            </a:endParaRPr>
          </a:p>
        </p:txBody>
      </p:sp>
      <p:sp>
        <p:nvSpPr>
          <p:cNvPr id="4" name="TextBox 3">
            <a:extLst>
              <a:ext uri="{FF2B5EF4-FFF2-40B4-BE49-F238E27FC236}">
                <a16:creationId xmlns:a16="http://schemas.microsoft.com/office/drawing/2014/main" id="{4B32A774-EF8C-A5D1-2B8B-B51910199012}"/>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12</a:t>
            </a:fld>
            <a:endParaRPr lang="de-CH" dirty="0"/>
          </a:p>
        </p:txBody>
      </p:sp>
    </p:spTree>
    <p:extLst>
      <p:ext uri="{BB962C8B-B14F-4D97-AF65-F5344CB8AC3E}">
        <p14:creationId xmlns:p14="http://schemas.microsoft.com/office/powerpoint/2010/main" val="1686693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1997F3FF-79E3-469D-B1F3-F56EAF14E9F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D360040F-CA4C-4DB6-B23E-D62FED116C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79558B8D-CD1C-4A81-8C23-E862A5614D2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D2BE36A9-52F4-4EDC-AB0E-2204C04276D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DE516A98-A1B9-44C0-A0B4-4CE7E1B536E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0B71BBEF-C20F-493F-AA23-D93C277A57C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5BB36FB3-CC0B-4F7E-8845-52F4FD3AED4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90EF3F6A-5ADF-46F0-A851-A1005EE9767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3513-A31F-3163-0DDE-620D184D775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1CACE7-8C5F-A312-3471-DB71455CD9D0}"/>
              </a:ext>
            </a:extLst>
          </p:cNvPr>
          <p:cNvSpPr/>
          <p:nvPr/>
        </p:nvSpPr>
        <p:spPr>
          <a:xfrm>
            <a:off x="191247" y="50104"/>
            <a:ext cx="1857375" cy="232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2BAC48-0A24-0CB9-95C7-D4FFEE7508D2}"/>
              </a:ext>
            </a:extLst>
          </p:cNvPr>
          <p:cNvSpPr/>
          <p:nvPr/>
        </p:nvSpPr>
        <p:spPr>
          <a:xfrm>
            <a:off x="1" y="6421675"/>
            <a:ext cx="1640910" cy="4055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3FCDB1-B940-C840-F993-BEB06AEFBAF5}"/>
              </a:ext>
            </a:extLst>
          </p:cNvPr>
          <p:cNvSpPr/>
          <p:nvPr/>
        </p:nvSpPr>
        <p:spPr>
          <a:xfrm>
            <a:off x="11498893" y="6607479"/>
            <a:ext cx="693107" cy="232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4F0BC8B7-1B32-3355-B7F1-47B3C8496EB0}"/>
              </a:ext>
            </a:extLst>
          </p:cNvPr>
          <p:cNvSpPr txBox="1"/>
          <p:nvPr/>
        </p:nvSpPr>
        <p:spPr>
          <a:xfrm>
            <a:off x="2168611" y="282406"/>
            <a:ext cx="6138684" cy="584775"/>
          </a:xfrm>
          <a:prstGeom prst="rect">
            <a:avLst/>
          </a:prstGeom>
          <a:noFill/>
        </p:spPr>
        <p:txBody>
          <a:bodyPr wrap="square" lIns="0" rIns="0" rtlCol="0">
            <a:spAutoFit/>
          </a:bodyPr>
          <a:lstStyle/>
          <a:p>
            <a:pPr algn="ctr"/>
            <a:r>
              <a:rPr lang="en-GB" sz="3200" b="1" dirty="0"/>
              <a:t>b). Polar bear structure</a:t>
            </a:r>
            <a:endParaRPr lang="de-CH" sz="3200" b="1" dirty="0"/>
          </a:p>
        </p:txBody>
      </p:sp>
      <p:graphicFrame>
        <p:nvGraphicFramePr>
          <p:cNvPr id="3" name="UK non resident chart">
            <a:extLst>
              <a:ext uri="{FF2B5EF4-FFF2-40B4-BE49-F238E27FC236}">
                <a16:creationId xmlns:a16="http://schemas.microsoft.com/office/drawing/2014/main" id="{89FC43B9-9A62-C136-8F8F-F3F0CE02B699}"/>
              </a:ext>
            </a:extLst>
          </p:cNvPr>
          <p:cNvGraphicFramePr/>
          <p:nvPr>
            <p:extLst>
              <p:ext uri="{D42A27DB-BD31-4B8C-83A1-F6EECF244321}">
                <p14:modId xmlns:p14="http://schemas.microsoft.com/office/powerpoint/2010/main" val="1616126826"/>
              </p:ext>
            </p:extLst>
          </p:nvPr>
        </p:nvGraphicFramePr>
        <p:xfrm>
          <a:off x="-80513" y="954657"/>
          <a:ext cx="12272513" cy="4944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97A5662-67AC-F78B-5027-ACE423054DF0}"/>
              </a:ext>
            </a:extLst>
          </p:cNvPr>
          <p:cNvSpPr txBox="1"/>
          <p:nvPr/>
        </p:nvSpPr>
        <p:spPr>
          <a:xfrm>
            <a:off x="11915922" y="6612048"/>
            <a:ext cx="213360" cy="184666"/>
          </a:xfrm>
          <a:prstGeom prst="rect">
            <a:avLst/>
          </a:prstGeom>
          <a:noFill/>
        </p:spPr>
        <p:txBody>
          <a:bodyPr wrap="square" lIns="0" tIns="0" rIns="0" bIns="0" rtlCol="0">
            <a:spAutoFit/>
          </a:bodyPr>
          <a:lstStyle/>
          <a:p>
            <a:pPr algn="ctr"/>
            <a:fld id="{2AD2A1EF-0A55-4D0A-8E53-7855EC08B3F7}" type="slidenum">
              <a:rPr lang="en-GB" sz="1200" smtClean="0">
                <a:solidFill>
                  <a:schemeClr val="bg1">
                    <a:lumMod val="85000"/>
                  </a:schemeClr>
                </a:solidFill>
              </a:rPr>
              <a:pPr algn="ctr"/>
              <a:t>13</a:t>
            </a:fld>
            <a:endParaRPr lang="en-GB" sz="1200" dirty="0">
              <a:solidFill>
                <a:schemeClr val="bg1">
                  <a:lumMod val="85000"/>
                </a:schemeClr>
              </a:solidFill>
            </a:endParaRPr>
          </a:p>
        </p:txBody>
      </p:sp>
      <p:pic>
        <p:nvPicPr>
          <p:cNvPr id="9" name="Picture 8">
            <a:extLst>
              <a:ext uri="{FF2B5EF4-FFF2-40B4-BE49-F238E27FC236}">
                <a16:creationId xmlns:a16="http://schemas.microsoft.com/office/drawing/2014/main" id="{CD3B7A11-0C84-44DF-B10A-43F1D4FABB49}"/>
              </a:ext>
            </a:extLst>
          </p:cNvPr>
          <p:cNvPicPr>
            <a:picLocks noChangeAspect="1"/>
          </p:cNvPicPr>
          <p:nvPr/>
        </p:nvPicPr>
        <p:blipFill>
          <a:blip r:embed="rId8"/>
          <a:stretch>
            <a:fillRect/>
          </a:stretch>
        </p:blipFill>
        <p:spPr>
          <a:xfrm>
            <a:off x="92882" y="867181"/>
            <a:ext cx="3096057" cy="2505425"/>
          </a:xfrm>
          <a:prstGeom prst="rect">
            <a:avLst/>
          </a:prstGeom>
        </p:spPr>
      </p:pic>
      <p:sp>
        <p:nvSpPr>
          <p:cNvPr id="4" name="TextBox 3">
            <a:extLst>
              <a:ext uri="{FF2B5EF4-FFF2-40B4-BE49-F238E27FC236}">
                <a16:creationId xmlns:a16="http://schemas.microsoft.com/office/drawing/2014/main" id="{06B33ED1-9046-B027-42E9-9130F1C0E2C9}"/>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13</a:t>
            </a:fld>
            <a:endParaRPr lang="de-CH" dirty="0"/>
          </a:p>
        </p:txBody>
      </p:sp>
    </p:spTree>
    <p:extLst>
      <p:ext uri="{BB962C8B-B14F-4D97-AF65-F5344CB8AC3E}">
        <p14:creationId xmlns:p14="http://schemas.microsoft.com/office/powerpoint/2010/main" val="3262411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1997F3FF-79E3-469D-B1F3-F56EAF14E9F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D360040F-CA4C-4DB6-B23E-D62FED116C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79558B8D-CD1C-4A81-8C23-E862A5614D2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D2BE36A9-52F4-4EDC-AB0E-2204C04276D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DE516A98-A1B9-44C0-A0B4-4CE7E1B536E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0B71BBEF-C20F-493F-AA23-D93C277A57C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5BB36FB3-CC0B-4F7E-8845-52F4FD3AED4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90EF3F6A-5ADF-46F0-A851-A1005EE97676}"/>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26BDE-D5D5-CBEE-82E9-0FA76D6B9055}"/>
              </a:ext>
            </a:extLst>
          </p:cNvPr>
          <p:cNvSpPr>
            <a:spLocks noGrp="1"/>
          </p:cNvSpPr>
          <p:nvPr>
            <p:ph type="sldNum" sz="quarter" idx="12"/>
          </p:nvPr>
        </p:nvSpPr>
        <p:spPr/>
        <p:txBody>
          <a:bodyPr/>
          <a:lstStyle/>
          <a:p>
            <a:fld id="{A3A487CF-3D6F-47DB-B74A-F2A9A85FDE29}" type="slidenum">
              <a:rPr lang="en-GB" smtClean="0"/>
              <a:pPr/>
              <a:t>14</a:t>
            </a:fld>
            <a:endParaRPr lang="en-GB" dirty="0"/>
          </a:p>
        </p:txBody>
      </p:sp>
      <p:sp>
        <p:nvSpPr>
          <p:cNvPr id="4" name="TextBox 3">
            <a:extLst>
              <a:ext uri="{FF2B5EF4-FFF2-40B4-BE49-F238E27FC236}">
                <a16:creationId xmlns:a16="http://schemas.microsoft.com/office/drawing/2014/main" id="{A103BDF4-30BC-CB4F-3E80-F2852B8437AB}"/>
              </a:ext>
            </a:extLst>
          </p:cNvPr>
          <p:cNvSpPr txBox="1"/>
          <p:nvPr/>
        </p:nvSpPr>
        <p:spPr>
          <a:xfrm>
            <a:off x="476286" y="1285379"/>
            <a:ext cx="10877514" cy="830997"/>
          </a:xfrm>
          <a:prstGeom prst="rect">
            <a:avLst/>
          </a:prstGeom>
          <a:noFill/>
        </p:spPr>
        <p:txBody>
          <a:bodyPr wrap="square">
            <a:spAutoFit/>
          </a:bodyPr>
          <a:lstStyle/>
          <a:p>
            <a:pPr marL="342900" indent="-342900" algn="just">
              <a:spcAft>
                <a:spcPts val="800"/>
              </a:spcAft>
              <a:buFont typeface="Arial" panose="020B0604020202020204" pitchFamily="34" charset="0"/>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The term “Financial Institution” means a </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Custodial Institution</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 Depository Institution, an Investment Entity, or a Specified Insurance Company.</a:t>
            </a:r>
            <a:endParaRPr lang="de-CH"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F7217D3-BFBC-767D-21BA-1BDD23386A98}"/>
              </a:ext>
            </a:extLst>
          </p:cNvPr>
          <p:cNvSpPr txBox="1"/>
          <p:nvPr/>
        </p:nvSpPr>
        <p:spPr>
          <a:xfrm>
            <a:off x="1822622" y="445528"/>
            <a:ext cx="9403492" cy="584775"/>
          </a:xfrm>
          <a:prstGeom prst="rect">
            <a:avLst/>
          </a:prstGeom>
          <a:noFill/>
        </p:spPr>
        <p:txBody>
          <a:bodyPr wrap="square">
            <a:spAutoFit/>
          </a:bodyPr>
          <a:lstStyle/>
          <a:p>
            <a:r>
              <a:rPr lang="en-GB" sz="3200" b="1" noProof="0" dirty="0"/>
              <a:t>c). Trust can be a Custodial Institution for </a:t>
            </a:r>
            <a:r>
              <a:rPr lang="en-GB" sz="3200" b="1" noProof="0" dirty="0" err="1"/>
              <a:t>AEoI</a:t>
            </a:r>
            <a:r>
              <a:rPr lang="en-GB" sz="3200" b="1" noProof="0" dirty="0"/>
              <a:t> </a:t>
            </a:r>
          </a:p>
        </p:txBody>
      </p:sp>
      <p:sp>
        <p:nvSpPr>
          <p:cNvPr id="5" name="TextBox 4">
            <a:extLst>
              <a:ext uri="{FF2B5EF4-FFF2-40B4-BE49-F238E27FC236}">
                <a16:creationId xmlns:a16="http://schemas.microsoft.com/office/drawing/2014/main" id="{0DAECB2C-F531-7DCD-26BD-42E48C007938}"/>
              </a:ext>
            </a:extLst>
          </p:cNvPr>
          <p:cNvSpPr txBox="1"/>
          <p:nvPr/>
        </p:nvSpPr>
        <p:spPr>
          <a:xfrm>
            <a:off x="450801" y="2569021"/>
            <a:ext cx="10993164" cy="1938992"/>
          </a:xfrm>
          <a:prstGeom prst="rect">
            <a:avLst/>
          </a:prstGeom>
          <a:noFill/>
        </p:spPr>
        <p:txBody>
          <a:bodyPr wrap="square">
            <a:spAutoFit/>
          </a:bodyPr>
          <a:lstStyle/>
          <a:p>
            <a:pPr marL="342900" indent="-342900" algn="just">
              <a:buFont typeface="Arial" panose="020B0604020202020204" pitchFamily="34" charset="0"/>
              <a:buChar char="•"/>
            </a:pPr>
            <a:r>
              <a:rPr lang="en-GB" sz="2400" dirty="0">
                <a:latin typeface="Arial" panose="020B0604020202020204" pitchFamily="34" charset="0"/>
                <a:cs typeface="Arial" panose="020B0604020202020204" pitchFamily="34" charset="0"/>
              </a:rPr>
              <a:t>HMRC </a:t>
            </a:r>
            <a:r>
              <a:rPr lang="en-GB" sz="2400" b="1" dirty="0">
                <a:latin typeface="Arial" panose="020B0604020202020204" pitchFamily="34" charset="0"/>
                <a:cs typeface="Arial" panose="020B0604020202020204" pitchFamily="34" charset="0"/>
              </a:rPr>
              <a:t>IEIM400700</a:t>
            </a:r>
            <a:r>
              <a:rPr lang="en-GB" sz="2400" dirty="0">
                <a:latin typeface="Arial" panose="020B0604020202020204" pitchFamily="34" charset="0"/>
                <a:cs typeface="Arial" panose="020B0604020202020204" pitchFamily="34" charset="0"/>
              </a:rPr>
              <a:t> confirms that a trust can be a Custodial Institution. </a:t>
            </a:r>
            <a:r>
              <a:rPr lang="en-GB" sz="2400" dirty="0"/>
              <a:t>A trust can be either a financial institution or a Non-Financial Entity. Where a trust meets one of the definitions for being a Financial Institution it is most likely to be an Investment Entity, but it may, alternatively meet the requirements for being a Custodial Institution.</a:t>
            </a:r>
            <a:endParaRPr lang="en-GB"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5DF5B33-646E-8EB5-E2BD-CB3FCA7A1929}"/>
              </a:ext>
            </a:extLst>
          </p:cNvPr>
          <p:cNvSpPr txBox="1"/>
          <p:nvPr/>
        </p:nvSpPr>
        <p:spPr>
          <a:xfrm>
            <a:off x="450801" y="5019024"/>
            <a:ext cx="10877513" cy="1569660"/>
          </a:xfrm>
          <a:prstGeom prst="rect">
            <a:avLst/>
          </a:prstGeom>
          <a:noFill/>
        </p:spPr>
        <p:txBody>
          <a:bodyPr wrap="square">
            <a:spAutoFit/>
          </a:bodyPr>
          <a:lstStyle/>
          <a:p>
            <a:pPr marL="342900" indent="-342900" algn="just">
              <a:spcAft>
                <a:spcPts val="800"/>
              </a:spcAft>
              <a:buFont typeface="Arial" panose="020B0604020202020204" pitchFamily="34" charset="0"/>
              <a:buChar char="•"/>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Whether an Entity is subject to financial laws and regulations of a Participating Jurisdiction or is subject to supervision and examination by agencies having regulatory oversight of Financial Institutions, is relevant to, but not necessarily determinative of, whether that Entity qualifies as a Financial Institution.</a:t>
            </a:r>
          </a:p>
        </p:txBody>
      </p:sp>
      <p:sp>
        <p:nvSpPr>
          <p:cNvPr id="6" name="TextBox 5">
            <a:extLst>
              <a:ext uri="{FF2B5EF4-FFF2-40B4-BE49-F238E27FC236}">
                <a16:creationId xmlns:a16="http://schemas.microsoft.com/office/drawing/2014/main" id="{B8C34AA4-2B10-B2A9-C488-6E216676C24F}"/>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14</a:t>
            </a:fld>
            <a:endParaRPr lang="de-CH" dirty="0"/>
          </a:p>
        </p:txBody>
      </p:sp>
    </p:spTree>
    <p:extLst>
      <p:ext uri="{BB962C8B-B14F-4D97-AF65-F5344CB8AC3E}">
        <p14:creationId xmlns:p14="http://schemas.microsoft.com/office/powerpoint/2010/main" val="3958272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21B6FA-3F6E-33BE-7C1B-3163C6DDAD4D}"/>
              </a:ext>
            </a:extLst>
          </p:cNvPr>
          <p:cNvSpPr>
            <a:spLocks noGrp="1"/>
          </p:cNvSpPr>
          <p:nvPr>
            <p:ph type="sldNum" sz="quarter" idx="12"/>
          </p:nvPr>
        </p:nvSpPr>
        <p:spPr/>
        <p:txBody>
          <a:bodyPr/>
          <a:lstStyle/>
          <a:p>
            <a:fld id="{A3A487CF-3D6F-47DB-B74A-F2A9A85FDE29}" type="slidenum">
              <a:rPr lang="en-GB" smtClean="0"/>
              <a:pPr/>
              <a:t>15</a:t>
            </a:fld>
            <a:endParaRPr lang="en-GB" dirty="0"/>
          </a:p>
        </p:txBody>
      </p:sp>
      <p:sp>
        <p:nvSpPr>
          <p:cNvPr id="10" name="TextBox 9">
            <a:extLst>
              <a:ext uri="{FF2B5EF4-FFF2-40B4-BE49-F238E27FC236}">
                <a16:creationId xmlns:a16="http://schemas.microsoft.com/office/drawing/2014/main" id="{DDB2C9AB-CA21-8760-673A-1BAB0DBF15D5}"/>
              </a:ext>
            </a:extLst>
          </p:cNvPr>
          <p:cNvSpPr txBox="1"/>
          <p:nvPr/>
        </p:nvSpPr>
        <p:spPr>
          <a:xfrm>
            <a:off x="779568" y="1297428"/>
            <a:ext cx="10104499" cy="1631216"/>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A trust is a Custodial Institution for CRS/FATCA if:</a:t>
            </a:r>
          </a:p>
          <a:p>
            <a:pPr marL="538163" indent="-358775">
              <a:buSzPct val="75000"/>
              <a:buFont typeface="+mj-lt"/>
              <a:buAutoNum type="romanLcPeriod"/>
            </a:pPr>
            <a:r>
              <a:rPr lang="en-US" sz="2000" dirty="0">
                <a:latin typeface="Arial" panose="020B0604020202020204" pitchFamily="34" charset="0"/>
                <a:cs typeface="Arial" panose="020B0604020202020204" pitchFamily="34" charset="0"/>
              </a:rPr>
              <a:t>It is an entity</a:t>
            </a:r>
          </a:p>
          <a:p>
            <a:pPr marL="538163" indent="-358775">
              <a:buSzPct val="75000"/>
              <a:buFont typeface="+mj-lt"/>
              <a:buAutoNum type="romanLcPeriod"/>
            </a:pPr>
            <a:r>
              <a:rPr lang="en-US" sz="2000" dirty="0">
                <a:latin typeface="Arial" panose="020B0604020202020204" pitchFamily="34" charset="0"/>
                <a:cs typeface="Arial" panose="020B0604020202020204" pitchFamily="34" charset="0"/>
              </a:rPr>
              <a:t>Holds </a:t>
            </a:r>
            <a:r>
              <a:rPr lang="en-US" sz="2000" b="1" dirty="0">
                <a:latin typeface="Arial" panose="020B0604020202020204" pitchFamily="34" charset="0"/>
                <a:cs typeface="Arial" panose="020B0604020202020204" pitchFamily="34" charset="0"/>
              </a:rPr>
              <a:t>Financial Assets </a:t>
            </a:r>
            <a:r>
              <a:rPr lang="en-US" sz="2000" dirty="0">
                <a:latin typeface="Arial" panose="020B0604020202020204" pitchFamily="34" charset="0"/>
                <a:cs typeface="Arial" panose="020B0604020202020204" pitchFamily="34" charset="0"/>
              </a:rPr>
              <a:t>on behalf of others (for beneficiaries)</a:t>
            </a:r>
          </a:p>
          <a:p>
            <a:pPr marL="538163" indent="-358775">
              <a:buSzPct val="75000"/>
              <a:buFont typeface="+mj-lt"/>
              <a:buAutoNum type="romanLcPeriod"/>
            </a:pPr>
            <a:r>
              <a:rPr lang="en-US" sz="2000" dirty="0">
                <a:latin typeface="Arial" panose="020B0604020202020204" pitchFamily="34" charset="0"/>
                <a:cs typeface="Arial" panose="020B0604020202020204" pitchFamily="34" charset="0"/>
              </a:rPr>
              <a:t>Earns at least 20% of its income from </a:t>
            </a:r>
            <a:r>
              <a:rPr lang="en-GB" sz="2000" dirty="0">
                <a:latin typeface="Arial" panose="020B0604020202020204" pitchFamily="34" charset="0"/>
                <a:cs typeface="Arial" panose="020B0604020202020204" pitchFamily="34" charset="0"/>
              </a:rPr>
              <a:t>holding financial assets and providing related financial services</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FEED89C-924E-F91B-08EA-209D12F30A41}"/>
              </a:ext>
            </a:extLst>
          </p:cNvPr>
          <p:cNvSpPr txBox="1"/>
          <p:nvPr/>
        </p:nvSpPr>
        <p:spPr>
          <a:xfrm>
            <a:off x="1798717" y="230375"/>
            <a:ext cx="9267567" cy="584775"/>
          </a:xfrm>
          <a:prstGeom prst="rect">
            <a:avLst/>
          </a:prstGeom>
          <a:noFill/>
        </p:spPr>
        <p:txBody>
          <a:bodyPr wrap="square">
            <a:spAutoFit/>
          </a:bodyPr>
          <a:lstStyle/>
          <a:p>
            <a:r>
              <a:rPr lang="en-GB" sz="3200" b="1" noProof="0" dirty="0"/>
              <a:t>c). Trust can be a Custodial Institution for </a:t>
            </a:r>
            <a:r>
              <a:rPr lang="en-GB" sz="3200" b="1" noProof="0" dirty="0" err="1"/>
              <a:t>AEoI</a:t>
            </a:r>
            <a:r>
              <a:rPr lang="en-GB" sz="3200" b="1" noProof="0" dirty="0"/>
              <a:t> </a:t>
            </a:r>
          </a:p>
        </p:txBody>
      </p:sp>
      <p:sp>
        <p:nvSpPr>
          <p:cNvPr id="21" name="TextBox 20">
            <a:extLst>
              <a:ext uri="{FF2B5EF4-FFF2-40B4-BE49-F238E27FC236}">
                <a16:creationId xmlns:a16="http://schemas.microsoft.com/office/drawing/2014/main" id="{4167BA18-62BD-5D51-EE2A-DE0725A6B1FB}"/>
              </a:ext>
            </a:extLst>
          </p:cNvPr>
          <p:cNvSpPr txBox="1"/>
          <p:nvPr/>
        </p:nvSpPr>
        <p:spPr>
          <a:xfrm>
            <a:off x="713362" y="3240010"/>
            <a:ext cx="11387847" cy="3170099"/>
          </a:xfrm>
          <a:prstGeom prst="rect">
            <a:avLst/>
          </a:prstGeom>
          <a:noFill/>
          <a:ln>
            <a:solidFill>
              <a:schemeClr val="bg2">
                <a:lumMod val="90000"/>
              </a:schemeClr>
            </a:solidFill>
            <a:prstDash val="dash"/>
          </a:ln>
        </p:spPr>
        <p:txBody>
          <a:bodyPr wrap="square">
            <a:spAutoFit/>
          </a:bodyPr>
          <a:lstStyle/>
          <a:p>
            <a:pPr algn="just"/>
            <a:r>
              <a:rPr lang="en-GB" sz="2000" b="1" dirty="0"/>
              <a:t>Custody fees </a:t>
            </a:r>
            <a:r>
              <a:rPr lang="en-GB" sz="2000" b="1" kern="150" dirty="0">
                <a:effectLst/>
                <a:latin typeface="Aptos" panose="020B0004020202020204" pitchFamily="34" charset="0"/>
                <a:ea typeface="Aptos" panose="020B0004020202020204" pitchFamily="34" charset="0"/>
                <a:cs typeface="Times New Roman" panose="02020603050405020304" pitchFamily="18" charset="0"/>
              </a:rPr>
              <a:t>CRS Section VIII.A4  </a:t>
            </a:r>
          </a:p>
          <a:p>
            <a:pPr algn="just"/>
            <a:r>
              <a:rPr lang="en-GB" sz="2000" kern="150" dirty="0">
                <a:effectLst/>
                <a:latin typeface="Aptos" panose="020B0004020202020204" pitchFamily="34" charset="0"/>
                <a:ea typeface="Aptos" panose="020B0004020202020204" pitchFamily="34" charset="0"/>
                <a:cs typeface="Times New Roman" panose="02020603050405020304" pitchFamily="18" charset="0"/>
              </a:rPr>
              <a:t>The following types of income attributable to holding financial assets and providing related financial services:</a:t>
            </a:r>
          </a:p>
          <a:p>
            <a:pPr marL="179388" indent="-179388" algn="just">
              <a:buFont typeface="+mj-lt"/>
              <a:buAutoNum type="romanLcPeriod"/>
            </a:pPr>
            <a:r>
              <a:rPr lang="en-GB" sz="2000" kern="150" dirty="0">
                <a:effectLst/>
                <a:latin typeface="Aptos" panose="020B0004020202020204" pitchFamily="34" charset="0"/>
                <a:ea typeface="Aptos" panose="020B0004020202020204" pitchFamily="34" charset="0"/>
                <a:cs typeface="Times New Roman" panose="02020603050405020304" pitchFamily="18" charset="0"/>
              </a:rPr>
              <a:t>Custody, account maintenance and transfer fees</a:t>
            </a:r>
          </a:p>
          <a:p>
            <a:pPr marL="179388" indent="-179388" algn="just">
              <a:buFont typeface="+mj-lt"/>
              <a:buAutoNum type="romanLcPeriod"/>
            </a:pPr>
            <a:r>
              <a:rPr lang="en-GB" sz="2000" kern="150" dirty="0">
                <a:effectLst/>
                <a:latin typeface="Aptos" panose="020B0004020202020204" pitchFamily="34" charset="0"/>
                <a:ea typeface="Aptos" panose="020B0004020202020204" pitchFamily="34" charset="0"/>
                <a:cs typeface="Times New Roman" panose="02020603050405020304" pitchFamily="18" charset="0"/>
              </a:rPr>
              <a:t>Commissions and fees earned from executing and pricing securities transactions</a:t>
            </a:r>
          </a:p>
          <a:p>
            <a:pPr marL="179388" indent="-179388" algn="just">
              <a:buFont typeface="+mj-lt"/>
              <a:buAutoNum type="romanLcPeriod"/>
            </a:pPr>
            <a:r>
              <a:rPr lang="en-GB" sz="2000" kern="150" dirty="0">
                <a:effectLst/>
                <a:latin typeface="Aptos" panose="020B0004020202020204" pitchFamily="34" charset="0"/>
                <a:ea typeface="Aptos" panose="020B0004020202020204" pitchFamily="34" charset="0"/>
                <a:cs typeface="Times New Roman" panose="02020603050405020304" pitchFamily="18" charset="0"/>
              </a:rPr>
              <a:t>Income earned from extending credit to customers</a:t>
            </a:r>
          </a:p>
          <a:p>
            <a:pPr marL="179388" indent="-179388" algn="just">
              <a:buFont typeface="+mj-lt"/>
              <a:buAutoNum type="romanLcPeriod"/>
            </a:pPr>
            <a:r>
              <a:rPr lang="en-GB" sz="2000" kern="150" dirty="0">
                <a:effectLst/>
                <a:latin typeface="Aptos" panose="020B0004020202020204" pitchFamily="34" charset="0"/>
                <a:ea typeface="Aptos" panose="020B0004020202020204" pitchFamily="34" charset="0"/>
                <a:cs typeface="Times New Roman" panose="02020603050405020304" pitchFamily="18" charset="0"/>
              </a:rPr>
              <a:t>Income earned from contracts for differences and as the bid-ask spread of financial assets</a:t>
            </a:r>
          </a:p>
          <a:p>
            <a:pPr marL="179388" indent="-179388" algn="just">
              <a:buFont typeface="+mj-lt"/>
              <a:buAutoNum type="romanLcPeriod"/>
            </a:pPr>
            <a:r>
              <a:rPr lang="en-GB" sz="2000" b="1" kern="150" dirty="0">
                <a:solidFill>
                  <a:srgbClr val="FF0000"/>
                </a:solidFill>
                <a:latin typeface="Aptos" panose="020B0004020202020204" pitchFamily="34" charset="0"/>
                <a:ea typeface="Aptos" panose="020B0004020202020204" pitchFamily="34" charset="0"/>
                <a:cs typeface="Times New Roman" panose="02020603050405020304" pitchFamily="18" charset="0"/>
              </a:rPr>
              <a:t>F</a:t>
            </a:r>
            <a:r>
              <a:rPr lang="en-GB" sz="2000" b="1" kern="15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ees for providing financial advice with respect to Financial Assets held in (or </a:t>
            </a:r>
            <a:r>
              <a:rPr lang="en-GB" sz="2000" b="1" u="sng" kern="15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potentially</a:t>
            </a:r>
            <a:r>
              <a:rPr lang="en-GB" sz="2000" b="1" kern="15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to be held in) custody by the entity </a:t>
            </a:r>
          </a:p>
          <a:p>
            <a:pPr marL="179388" indent="-179388" algn="just">
              <a:buFont typeface="+mj-lt"/>
              <a:buAutoNum type="romanLcPeriod"/>
            </a:pPr>
            <a:r>
              <a:rPr lang="en-GB" sz="2000" kern="150" dirty="0">
                <a:effectLst/>
                <a:latin typeface="Aptos" panose="020B0004020202020204" pitchFamily="34" charset="0"/>
                <a:ea typeface="Aptos" panose="020B0004020202020204" pitchFamily="34" charset="0"/>
                <a:cs typeface="Times New Roman" panose="02020603050405020304" pitchFamily="18" charset="0"/>
              </a:rPr>
              <a:t>Fees for providing clearance and settlement services</a:t>
            </a:r>
          </a:p>
        </p:txBody>
      </p:sp>
      <p:sp>
        <p:nvSpPr>
          <p:cNvPr id="3" name="TextBox 2">
            <a:extLst>
              <a:ext uri="{FF2B5EF4-FFF2-40B4-BE49-F238E27FC236}">
                <a16:creationId xmlns:a16="http://schemas.microsoft.com/office/drawing/2014/main" id="{323A7139-3006-B221-C73A-8C7562C5B09B}"/>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15</a:t>
            </a:fld>
            <a:endParaRPr lang="de-CH" dirty="0"/>
          </a:p>
        </p:txBody>
      </p:sp>
    </p:spTree>
    <p:extLst>
      <p:ext uri="{BB962C8B-B14F-4D97-AF65-F5344CB8AC3E}">
        <p14:creationId xmlns:p14="http://schemas.microsoft.com/office/powerpoint/2010/main" val="158764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1"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A440DD-9EDF-A825-F474-0971DAB343FD}"/>
              </a:ext>
            </a:extLst>
          </p:cNvPr>
          <p:cNvSpPr>
            <a:spLocks noGrp="1"/>
          </p:cNvSpPr>
          <p:nvPr>
            <p:ph type="sldNum" sz="quarter" idx="12"/>
          </p:nvPr>
        </p:nvSpPr>
        <p:spPr/>
        <p:txBody>
          <a:bodyPr/>
          <a:lstStyle/>
          <a:p>
            <a:fld id="{A3A487CF-3D6F-47DB-B74A-F2A9A85FDE29}" type="slidenum">
              <a:rPr lang="en-GB" smtClean="0"/>
              <a:pPr/>
              <a:t>16</a:t>
            </a:fld>
            <a:endParaRPr lang="en-GB" dirty="0"/>
          </a:p>
        </p:txBody>
      </p:sp>
      <p:sp>
        <p:nvSpPr>
          <p:cNvPr id="5" name="TextBox 4">
            <a:extLst>
              <a:ext uri="{FF2B5EF4-FFF2-40B4-BE49-F238E27FC236}">
                <a16:creationId xmlns:a16="http://schemas.microsoft.com/office/drawing/2014/main" id="{059B8458-6536-8290-1FBE-F7ABE54C6F49}"/>
              </a:ext>
            </a:extLst>
          </p:cNvPr>
          <p:cNvSpPr txBox="1"/>
          <p:nvPr/>
        </p:nvSpPr>
        <p:spPr>
          <a:xfrm>
            <a:off x="2399939" y="1316293"/>
            <a:ext cx="6245223" cy="400110"/>
          </a:xfrm>
          <a:prstGeom prst="rect">
            <a:avLst/>
          </a:prstGeom>
          <a:noFill/>
        </p:spPr>
        <p:txBody>
          <a:bodyPr wrap="square">
            <a:spAutoFit/>
          </a:bodyPr>
          <a:lstStyle/>
          <a:p>
            <a:pPr algn="ctr"/>
            <a:r>
              <a:rPr lang="en-GB" sz="2000" b="1" dirty="0"/>
              <a:t>S</a:t>
            </a:r>
            <a:r>
              <a:rPr lang="en-GB" sz="2000" b="1" noProof="0" dirty="0" err="1"/>
              <a:t>ettlor</a:t>
            </a:r>
            <a:r>
              <a:rPr lang="en-GB" sz="2000" b="1" noProof="0" dirty="0"/>
              <a:t> is a non-reportable FI</a:t>
            </a:r>
          </a:p>
        </p:txBody>
      </p:sp>
      <p:cxnSp>
        <p:nvCxnSpPr>
          <p:cNvPr id="6" name="Straight Arrow Connector 5">
            <a:extLst>
              <a:ext uri="{FF2B5EF4-FFF2-40B4-BE49-F238E27FC236}">
                <a16:creationId xmlns:a16="http://schemas.microsoft.com/office/drawing/2014/main" id="{6136C3BD-73A2-58CE-D1E9-DB9D8854F901}"/>
              </a:ext>
            </a:extLst>
          </p:cNvPr>
          <p:cNvCxnSpPr>
            <a:cxnSpLocks/>
          </p:cNvCxnSpPr>
          <p:nvPr/>
        </p:nvCxnSpPr>
        <p:spPr>
          <a:xfrm flipH="1">
            <a:off x="5205297" y="5710675"/>
            <a:ext cx="1465910" cy="0"/>
          </a:xfrm>
          <a:prstGeom prst="straightConnector1">
            <a:avLst/>
          </a:prstGeom>
          <a:ln w="28575">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C548AB3-3FF8-28F4-E8DC-C7E5D5959B23}"/>
              </a:ext>
            </a:extLst>
          </p:cNvPr>
          <p:cNvSpPr/>
          <p:nvPr/>
        </p:nvSpPr>
        <p:spPr>
          <a:xfrm>
            <a:off x="3225472" y="4004199"/>
            <a:ext cx="2150666" cy="960994"/>
          </a:xfrm>
          <a:prstGeom prst="rect">
            <a:avLst/>
          </a:prstGeom>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Non-UK Trust</a:t>
            </a:r>
          </a:p>
          <a:p>
            <a:pPr algn="ctr"/>
            <a:r>
              <a:rPr lang="en-US" sz="1400" dirty="0"/>
              <a:t>(Custodial Institution)</a:t>
            </a:r>
            <a:endParaRPr lang="en-GB" sz="1400" dirty="0"/>
          </a:p>
        </p:txBody>
      </p:sp>
      <p:pic>
        <p:nvPicPr>
          <p:cNvPr id="8" name="Picture 7" descr="A picture containing indoor&#10;&#10;Description automatically generated">
            <a:extLst>
              <a:ext uri="{FF2B5EF4-FFF2-40B4-BE49-F238E27FC236}">
                <a16:creationId xmlns:a16="http://schemas.microsoft.com/office/drawing/2014/main" id="{75ED0DB7-6040-5817-7C53-ABBC15823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919" y="3826450"/>
            <a:ext cx="858546" cy="1235317"/>
          </a:xfrm>
          <a:prstGeom prst="rect">
            <a:avLst/>
          </a:prstGeom>
        </p:spPr>
      </p:pic>
      <p:pic>
        <p:nvPicPr>
          <p:cNvPr id="9" name="Picture 8" descr="A white character holding a blue and white bag&#10;&#10;Description automatically generated">
            <a:extLst>
              <a:ext uri="{FF2B5EF4-FFF2-40B4-BE49-F238E27FC236}">
                <a16:creationId xmlns:a16="http://schemas.microsoft.com/office/drawing/2014/main" id="{955B9955-F911-8F9C-19D3-29D3E7B3C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336" y="3717868"/>
            <a:ext cx="727483" cy="1159335"/>
          </a:xfrm>
          <a:prstGeom prst="rect">
            <a:avLst/>
          </a:prstGeom>
        </p:spPr>
      </p:pic>
      <p:cxnSp>
        <p:nvCxnSpPr>
          <p:cNvPr id="10" name="Straight Arrow Connector 9">
            <a:extLst>
              <a:ext uri="{FF2B5EF4-FFF2-40B4-BE49-F238E27FC236}">
                <a16:creationId xmlns:a16="http://schemas.microsoft.com/office/drawing/2014/main" id="{97187C4F-73D2-60DF-42F8-18A68863C609}"/>
              </a:ext>
            </a:extLst>
          </p:cNvPr>
          <p:cNvCxnSpPr>
            <a:cxnSpLocks/>
          </p:cNvCxnSpPr>
          <p:nvPr/>
        </p:nvCxnSpPr>
        <p:spPr>
          <a:xfrm flipH="1">
            <a:off x="2210063" y="4457638"/>
            <a:ext cx="864000" cy="0"/>
          </a:xfrm>
          <a:prstGeom prst="straightConnector1">
            <a:avLst/>
          </a:prstGeom>
          <a:ln w="28575">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407C18-6455-1F74-A9B8-5FE5892D1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935" y="2775340"/>
            <a:ext cx="434013" cy="434013"/>
          </a:xfrm>
          <a:prstGeom prst="rect">
            <a:avLst/>
          </a:prstGeom>
        </p:spPr>
      </p:pic>
      <p:cxnSp>
        <p:nvCxnSpPr>
          <p:cNvPr id="12" name="Straight Connector 11">
            <a:extLst>
              <a:ext uri="{FF2B5EF4-FFF2-40B4-BE49-F238E27FC236}">
                <a16:creationId xmlns:a16="http://schemas.microsoft.com/office/drawing/2014/main" id="{AC81E814-2B35-3BC2-8F51-F37228CC6D6F}"/>
              </a:ext>
            </a:extLst>
          </p:cNvPr>
          <p:cNvCxnSpPr>
            <a:cxnSpLocks/>
          </p:cNvCxnSpPr>
          <p:nvPr/>
        </p:nvCxnSpPr>
        <p:spPr>
          <a:xfrm>
            <a:off x="4163433" y="3426437"/>
            <a:ext cx="0" cy="46950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13" name="Graphic 12" descr="Office worker female with solid fill">
            <a:extLst>
              <a:ext uri="{FF2B5EF4-FFF2-40B4-BE49-F238E27FC236}">
                <a16:creationId xmlns:a16="http://schemas.microsoft.com/office/drawing/2014/main" id="{5A0688E9-6EA3-D7F8-C1B8-B8368E94CB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5104" y="2657493"/>
            <a:ext cx="756658" cy="756658"/>
          </a:xfrm>
          <a:prstGeom prst="rect">
            <a:avLst/>
          </a:prstGeom>
        </p:spPr>
      </p:pic>
      <p:sp>
        <p:nvSpPr>
          <p:cNvPr id="14" name="TextBox 13">
            <a:extLst>
              <a:ext uri="{FF2B5EF4-FFF2-40B4-BE49-F238E27FC236}">
                <a16:creationId xmlns:a16="http://schemas.microsoft.com/office/drawing/2014/main" id="{A57F7701-33DF-3002-FA00-6C568D72E6B1}"/>
              </a:ext>
            </a:extLst>
          </p:cNvPr>
          <p:cNvSpPr txBox="1"/>
          <p:nvPr/>
        </p:nvSpPr>
        <p:spPr>
          <a:xfrm>
            <a:off x="7679844" y="2754296"/>
            <a:ext cx="1930637" cy="830997"/>
          </a:xfrm>
          <a:prstGeom prst="rect">
            <a:avLst/>
          </a:prstGeom>
          <a:noFill/>
        </p:spPr>
        <p:txBody>
          <a:bodyPr wrap="square" rtlCol="0">
            <a:spAutoFit/>
          </a:bodyPr>
          <a:lstStyle/>
          <a:p>
            <a:pPr algn="r"/>
            <a:r>
              <a:rPr lang="en-US" sz="1600" dirty="0"/>
              <a:t>Corporate Trustee/board</a:t>
            </a:r>
            <a:endParaRPr lang="en-GB" sz="1600" dirty="0"/>
          </a:p>
          <a:p>
            <a:pPr algn="r"/>
            <a:r>
              <a:rPr lang="en-US" sz="1600" dirty="0"/>
              <a:t>resident anywhere</a:t>
            </a:r>
          </a:p>
        </p:txBody>
      </p:sp>
      <p:sp>
        <p:nvSpPr>
          <p:cNvPr id="15" name="TextBox 14">
            <a:extLst>
              <a:ext uri="{FF2B5EF4-FFF2-40B4-BE49-F238E27FC236}">
                <a16:creationId xmlns:a16="http://schemas.microsoft.com/office/drawing/2014/main" id="{E0E7E03F-08B9-3BF3-48F5-20031BFFB6B7}"/>
              </a:ext>
            </a:extLst>
          </p:cNvPr>
          <p:cNvSpPr txBox="1"/>
          <p:nvPr/>
        </p:nvSpPr>
        <p:spPr>
          <a:xfrm>
            <a:off x="10231556" y="5061767"/>
            <a:ext cx="1397388" cy="338554"/>
          </a:xfrm>
          <a:prstGeom prst="rect">
            <a:avLst/>
          </a:prstGeom>
          <a:noFill/>
        </p:spPr>
        <p:txBody>
          <a:bodyPr wrap="square" rtlCol="0">
            <a:spAutoFit/>
          </a:bodyPr>
          <a:lstStyle/>
          <a:p>
            <a:r>
              <a:rPr lang="en-US" sz="1600" dirty="0"/>
              <a:t>Beneficiaries</a:t>
            </a:r>
            <a:endParaRPr lang="en-GB" sz="1600" dirty="0"/>
          </a:p>
        </p:txBody>
      </p:sp>
      <p:sp>
        <p:nvSpPr>
          <p:cNvPr id="16" name="TextBox 15">
            <a:extLst>
              <a:ext uri="{FF2B5EF4-FFF2-40B4-BE49-F238E27FC236}">
                <a16:creationId xmlns:a16="http://schemas.microsoft.com/office/drawing/2014/main" id="{63A4C949-7F34-4538-83C0-30797851420E}"/>
              </a:ext>
            </a:extLst>
          </p:cNvPr>
          <p:cNvSpPr txBox="1"/>
          <p:nvPr/>
        </p:nvSpPr>
        <p:spPr>
          <a:xfrm>
            <a:off x="1398336" y="4749043"/>
            <a:ext cx="864001" cy="338554"/>
          </a:xfrm>
          <a:prstGeom prst="rect">
            <a:avLst/>
          </a:prstGeom>
          <a:noFill/>
        </p:spPr>
        <p:txBody>
          <a:bodyPr wrap="square" rtlCol="0">
            <a:spAutoFit/>
          </a:bodyPr>
          <a:lstStyle/>
          <a:p>
            <a:r>
              <a:rPr lang="en-US" sz="1600" dirty="0"/>
              <a:t>Settlor</a:t>
            </a:r>
            <a:endParaRPr lang="en-GB" sz="1600" dirty="0"/>
          </a:p>
        </p:txBody>
      </p:sp>
      <p:sp>
        <p:nvSpPr>
          <p:cNvPr id="17" name="Rectangle 16">
            <a:extLst>
              <a:ext uri="{FF2B5EF4-FFF2-40B4-BE49-F238E27FC236}">
                <a16:creationId xmlns:a16="http://schemas.microsoft.com/office/drawing/2014/main" id="{9D986E5A-A11D-0CD6-0DCD-91135C53DC0C}"/>
              </a:ext>
            </a:extLst>
          </p:cNvPr>
          <p:cNvSpPr/>
          <p:nvPr/>
        </p:nvSpPr>
        <p:spPr>
          <a:xfrm>
            <a:off x="6604511" y="4004199"/>
            <a:ext cx="2150666" cy="960994"/>
          </a:xfrm>
          <a:prstGeom prst="rect">
            <a:avLst/>
          </a:prstGeom>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Any foundation/ trust</a:t>
            </a:r>
          </a:p>
          <a:p>
            <a:pPr algn="ctr"/>
            <a:r>
              <a:rPr lang="en-US" sz="1400" dirty="0"/>
              <a:t>(Investment Entity)</a:t>
            </a:r>
            <a:endParaRPr lang="en-GB" sz="1400" dirty="0"/>
          </a:p>
        </p:txBody>
      </p:sp>
      <p:pic>
        <p:nvPicPr>
          <p:cNvPr id="19" name="Graphic 18" descr="School boy outline">
            <a:extLst>
              <a:ext uri="{FF2B5EF4-FFF2-40B4-BE49-F238E27FC236}">
                <a16:creationId xmlns:a16="http://schemas.microsoft.com/office/drawing/2014/main" id="{79E3087B-8D13-42EE-2362-0377E649E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2324" y="2653372"/>
            <a:ext cx="914400" cy="914400"/>
          </a:xfrm>
          <a:prstGeom prst="rect">
            <a:avLst/>
          </a:prstGeom>
        </p:spPr>
      </p:pic>
      <p:cxnSp>
        <p:nvCxnSpPr>
          <p:cNvPr id="20" name="Straight Connector 19">
            <a:extLst>
              <a:ext uri="{FF2B5EF4-FFF2-40B4-BE49-F238E27FC236}">
                <a16:creationId xmlns:a16="http://schemas.microsoft.com/office/drawing/2014/main" id="{E1DF8113-4A63-5633-9ABA-C1FC56D17E09}"/>
              </a:ext>
            </a:extLst>
          </p:cNvPr>
          <p:cNvCxnSpPr>
            <a:cxnSpLocks/>
          </p:cNvCxnSpPr>
          <p:nvPr/>
        </p:nvCxnSpPr>
        <p:spPr>
          <a:xfrm>
            <a:off x="7599524" y="3483116"/>
            <a:ext cx="0" cy="46950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22" name="Picture 21" descr="A group of cartoon characters sitting at a table&#10;&#10;Description automatically generated">
            <a:extLst>
              <a:ext uri="{FF2B5EF4-FFF2-40B4-BE49-F238E27FC236}">
                <a16:creationId xmlns:a16="http://schemas.microsoft.com/office/drawing/2014/main" id="{92E60422-F8A0-62B6-3FBF-F856FDD72A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7056" y="5231044"/>
            <a:ext cx="1627749" cy="10468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3" name="Straight Connector 22">
            <a:extLst>
              <a:ext uri="{FF2B5EF4-FFF2-40B4-BE49-F238E27FC236}">
                <a16:creationId xmlns:a16="http://schemas.microsoft.com/office/drawing/2014/main" id="{51F35C88-6708-C706-FC4C-4CCBD1058065}"/>
              </a:ext>
            </a:extLst>
          </p:cNvPr>
          <p:cNvCxnSpPr>
            <a:cxnSpLocks/>
          </p:cNvCxnSpPr>
          <p:nvPr/>
        </p:nvCxnSpPr>
        <p:spPr>
          <a:xfrm>
            <a:off x="4270931" y="4983727"/>
            <a:ext cx="0" cy="20774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6" name="Picture 25" descr="A group of cartoon characters sitting at a table&#10;&#10;Description automatically generated">
            <a:extLst>
              <a:ext uri="{FF2B5EF4-FFF2-40B4-BE49-F238E27FC236}">
                <a16:creationId xmlns:a16="http://schemas.microsoft.com/office/drawing/2014/main" id="{ACACD07A-3603-1F42-6571-991B8243D4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2851" y="5231044"/>
            <a:ext cx="1627749" cy="10468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7" name="Straight Connector 26">
            <a:extLst>
              <a:ext uri="{FF2B5EF4-FFF2-40B4-BE49-F238E27FC236}">
                <a16:creationId xmlns:a16="http://schemas.microsoft.com/office/drawing/2014/main" id="{2B3DC43F-D43A-0BFA-B455-1AA5E3324390}"/>
              </a:ext>
            </a:extLst>
          </p:cNvPr>
          <p:cNvCxnSpPr>
            <a:cxnSpLocks/>
          </p:cNvCxnSpPr>
          <p:nvPr/>
        </p:nvCxnSpPr>
        <p:spPr>
          <a:xfrm>
            <a:off x="7796726" y="4983727"/>
            <a:ext cx="0" cy="2077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8E4EDC8-66C6-438A-510E-8771CC0BAECE}"/>
              </a:ext>
            </a:extLst>
          </p:cNvPr>
          <p:cNvCxnSpPr>
            <a:cxnSpLocks/>
          </p:cNvCxnSpPr>
          <p:nvPr/>
        </p:nvCxnSpPr>
        <p:spPr>
          <a:xfrm flipH="1">
            <a:off x="8904051" y="4457638"/>
            <a:ext cx="1327505" cy="0"/>
          </a:xfrm>
          <a:prstGeom prst="straightConnector1">
            <a:avLst/>
          </a:prstGeom>
          <a:ln w="28575">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E36691D-90B3-FEDB-CE3C-35023C53DF1B}"/>
              </a:ext>
            </a:extLst>
          </p:cNvPr>
          <p:cNvSpPr txBox="1"/>
          <p:nvPr/>
        </p:nvSpPr>
        <p:spPr>
          <a:xfrm>
            <a:off x="4459053" y="2735617"/>
            <a:ext cx="1712680" cy="830997"/>
          </a:xfrm>
          <a:prstGeom prst="rect">
            <a:avLst/>
          </a:prstGeom>
          <a:noFill/>
        </p:spPr>
        <p:txBody>
          <a:bodyPr wrap="square" rtlCol="0">
            <a:spAutoFit/>
          </a:bodyPr>
          <a:lstStyle/>
          <a:p>
            <a:r>
              <a:rPr lang="en-US" sz="1600" dirty="0"/>
              <a:t>Individual Trustee</a:t>
            </a:r>
            <a:endParaRPr lang="en-GB" sz="1600" dirty="0"/>
          </a:p>
          <a:p>
            <a:pPr algn="r"/>
            <a:r>
              <a:rPr lang="en-US" sz="1600" dirty="0"/>
              <a:t>Svalbard resident</a:t>
            </a:r>
          </a:p>
        </p:txBody>
      </p:sp>
      <p:sp>
        <p:nvSpPr>
          <p:cNvPr id="37" name="TextBox 36">
            <a:extLst>
              <a:ext uri="{FF2B5EF4-FFF2-40B4-BE49-F238E27FC236}">
                <a16:creationId xmlns:a16="http://schemas.microsoft.com/office/drawing/2014/main" id="{42D8681F-2BCE-2DB0-E486-174A17CDD52A}"/>
              </a:ext>
            </a:extLst>
          </p:cNvPr>
          <p:cNvSpPr txBox="1"/>
          <p:nvPr/>
        </p:nvSpPr>
        <p:spPr>
          <a:xfrm>
            <a:off x="10148001" y="1761391"/>
            <a:ext cx="1930637" cy="1323439"/>
          </a:xfrm>
          <a:prstGeom prst="rect">
            <a:avLst/>
          </a:prstGeom>
          <a:noFill/>
          <a:ln>
            <a:solidFill>
              <a:schemeClr val="bg1">
                <a:lumMod val="85000"/>
              </a:schemeClr>
            </a:solidFill>
            <a:prstDash val="dash"/>
          </a:ln>
        </p:spPr>
        <p:txBody>
          <a:bodyPr wrap="square" rtlCol="0">
            <a:spAutoFit/>
          </a:bodyPr>
          <a:lstStyle/>
          <a:p>
            <a:pPr algn="ctr"/>
            <a:r>
              <a:rPr lang="de-DE" sz="1600" dirty="0">
                <a:solidFill>
                  <a:srgbClr val="FF0000"/>
                </a:solidFill>
                <a:latin typeface="Arial" panose="020B0604020202020204" pitchFamily="34" charset="0"/>
                <a:cs typeface="Arial" panose="020B0604020202020204" pitchFamily="34" charset="0"/>
              </a:rPr>
              <a:t>Report on </a:t>
            </a:r>
            <a:r>
              <a:rPr lang="de-DE" sz="1600" dirty="0" err="1">
                <a:solidFill>
                  <a:srgbClr val="FF0000"/>
                </a:solidFill>
                <a:latin typeface="Arial" panose="020B0604020202020204" pitchFamily="34" charset="0"/>
                <a:cs typeface="Arial" panose="020B0604020202020204" pitchFamily="34" charset="0"/>
              </a:rPr>
              <a:t>beneficiaries</a:t>
            </a:r>
            <a:r>
              <a:rPr lang="de-DE" sz="1600" dirty="0">
                <a:solidFill>
                  <a:srgbClr val="FF0000"/>
                </a:solidFill>
                <a:latin typeface="Arial" panose="020B0604020202020204" pitchFamily="34" charset="0"/>
                <a:cs typeface="Arial" panose="020B0604020202020204" pitchFamily="34" charset="0"/>
              </a:rPr>
              <a:t> but not on </a:t>
            </a:r>
            <a:r>
              <a:rPr lang="de-DE" sz="1600" dirty="0" err="1">
                <a:solidFill>
                  <a:srgbClr val="FF0000"/>
                </a:solidFill>
                <a:latin typeface="Arial" panose="020B0604020202020204" pitchFamily="34" charset="0"/>
                <a:cs typeface="Arial" panose="020B0604020202020204" pitchFamily="34" charset="0"/>
              </a:rPr>
              <a:t>the</a:t>
            </a:r>
            <a:r>
              <a:rPr lang="de-DE" sz="1600" dirty="0">
                <a:solidFill>
                  <a:srgbClr val="FF0000"/>
                </a:solidFill>
                <a:latin typeface="Arial" panose="020B0604020202020204" pitchFamily="34" charset="0"/>
                <a:cs typeface="Arial" panose="020B0604020202020204" pitchFamily="34" charset="0"/>
              </a:rPr>
              <a:t> FI </a:t>
            </a:r>
            <a:r>
              <a:rPr lang="de-DE" sz="1600" dirty="0" err="1">
                <a:solidFill>
                  <a:srgbClr val="FF0000"/>
                </a:solidFill>
                <a:latin typeface="Arial" panose="020B0604020202020204" pitchFamily="34" charset="0"/>
                <a:cs typeface="Arial" panose="020B0604020202020204" pitchFamily="34" charset="0"/>
              </a:rPr>
              <a:t>Settlor</a:t>
            </a:r>
            <a:endParaRPr lang="de-DE" sz="1600" dirty="0">
              <a:solidFill>
                <a:srgbClr val="FF0000"/>
              </a:solidFill>
              <a:latin typeface="Arial" panose="020B0604020202020204" pitchFamily="34" charset="0"/>
              <a:cs typeface="Arial" panose="020B0604020202020204" pitchFamily="34" charset="0"/>
            </a:endParaRPr>
          </a:p>
          <a:p>
            <a:pPr algn="ctr"/>
            <a:r>
              <a:rPr lang="de-DE" sz="1600" dirty="0">
                <a:solidFill>
                  <a:srgbClr val="FF0000"/>
                </a:solidFill>
                <a:latin typeface="Arial" panose="020B0604020202020204" pitchFamily="34" charset="0"/>
                <a:cs typeface="Arial" panose="020B0604020202020204" pitchFamily="34" charset="0"/>
              </a:rPr>
              <a:t>(</a:t>
            </a:r>
            <a:r>
              <a:rPr lang="de-DE" sz="1600" dirty="0" err="1">
                <a:solidFill>
                  <a:srgbClr val="FF0000"/>
                </a:solidFill>
                <a:latin typeface="Arial" panose="020B0604020202020204" pitchFamily="34" charset="0"/>
                <a:cs typeface="Arial" panose="020B0604020202020204" pitchFamily="34" charset="0"/>
              </a:rPr>
              <a:t>see</a:t>
            </a:r>
            <a:r>
              <a:rPr lang="de-DE" sz="1600" dirty="0">
                <a:solidFill>
                  <a:srgbClr val="FF0000"/>
                </a:solidFill>
                <a:latin typeface="Arial" panose="020B0604020202020204" pitchFamily="34" charset="0"/>
                <a:cs typeface="Arial" panose="020B0604020202020204" pitchFamily="34" charset="0"/>
              </a:rPr>
              <a:t> HK </a:t>
            </a:r>
            <a:r>
              <a:rPr lang="de-DE" sz="1600" dirty="0" err="1">
                <a:solidFill>
                  <a:srgbClr val="FF0000"/>
                </a:solidFill>
                <a:latin typeface="Arial" panose="020B0604020202020204" pitchFamily="34" charset="0"/>
                <a:cs typeface="Arial" panose="020B0604020202020204" pitchFamily="34" charset="0"/>
              </a:rPr>
              <a:t>guidance</a:t>
            </a:r>
            <a:r>
              <a:rPr lang="de-DE" sz="1600" dirty="0">
                <a:solidFill>
                  <a:srgbClr val="FF0000"/>
                </a:solidFill>
                <a:latin typeface="Arial" panose="020B0604020202020204" pitchFamily="34" charset="0"/>
                <a:cs typeface="Arial" panose="020B0604020202020204" pitchFamily="34" charset="0"/>
              </a:rPr>
              <a:t>)</a:t>
            </a:r>
            <a:endParaRPr lang="en-US" sz="1600" dirty="0">
              <a:solidFill>
                <a:srgbClr val="FF0000"/>
              </a:solidFill>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02C63768-0663-1E22-611D-D77DEE78A3E0}"/>
              </a:ext>
            </a:extLst>
          </p:cNvPr>
          <p:cNvCxnSpPr>
            <a:cxnSpLocks/>
          </p:cNvCxnSpPr>
          <p:nvPr/>
        </p:nvCxnSpPr>
        <p:spPr>
          <a:xfrm flipH="1">
            <a:off x="9533006" y="2878821"/>
            <a:ext cx="607722" cy="144756"/>
          </a:xfrm>
          <a:prstGeom prst="straightConnector1">
            <a:avLst/>
          </a:prstGeom>
          <a:ln w="28575">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11EDB72-3E59-A385-CF67-F56CB6329F70}"/>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16</a:t>
            </a:fld>
            <a:endParaRPr lang="de-CH" dirty="0"/>
          </a:p>
        </p:txBody>
      </p:sp>
      <p:sp>
        <p:nvSpPr>
          <p:cNvPr id="24" name="TextBox 23">
            <a:extLst>
              <a:ext uri="{FF2B5EF4-FFF2-40B4-BE49-F238E27FC236}">
                <a16:creationId xmlns:a16="http://schemas.microsoft.com/office/drawing/2014/main" id="{0342E2DC-B296-E76E-7917-D353EC3A760B}"/>
              </a:ext>
            </a:extLst>
          </p:cNvPr>
          <p:cNvSpPr txBox="1"/>
          <p:nvPr/>
        </p:nvSpPr>
        <p:spPr>
          <a:xfrm>
            <a:off x="357138" y="103762"/>
            <a:ext cx="11834862" cy="1077218"/>
          </a:xfrm>
          <a:prstGeom prst="rect">
            <a:avLst/>
          </a:prstGeom>
          <a:noFill/>
          <a:ln>
            <a:noFill/>
          </a:ln>
        </p:spPr>
        <p:txBody>
          <a:bodyPr wrap="square" rtlCol="0">
            <a:spAutoFit/>
          </a:bodyPr>
          <a:lstStyle/>
          <a:p>
            <a:pPr algn="ctr"/>
            <a:r>
              <a:rPr lang="en-GB" sz="3200" b="1" dirty="0"/>
              <a:t>d). Resettle/decant  polar bear custodian to new trust/foundation</a:t>
            </a:r>
          </a:p>
        </p:txBody>
      </p:sp>
      <p:sp>
        <p:nvSpPr>
          <p:cNvPr id="4" name="TextBox 3">
            <a:extLst>
              <a:ext uri="{FF2B5EF4-FFF2-40B4-BE49-F238E27FC236}">
                <a16:creationId xmlns:a16="http://schemas.microsoft.com/office/drawing/2014/main" id="{64FE56B9-A26E-C793-24B5-DD7FAF1D6CF9}"/>
              </a:ext>
            </a:extLst>
          </p:cNvPr>
          <p:cNvSpPr txBox="1"/>
          <p:nvPr/>
        </p:nvSpPr>
        <p:spPr>
          <a:xfrm>
            <a:off x="5410697" y="1782199"/>
            <a:ext cx="2449252" cy="584775"/>
          </a:xfrm>
          <a:prstGeom prst="rect">
            <a:avLst/>
          </a:prstGeom>
          <a:noFill/>
          <a:ln>
            <a:solidFill>
              <a:schemeClr val="bg1">
                <a:lumMod val="85000"/>
              </a:schemeClr>
            </a:solidFill>
            <a:prstDash val="dash"/>
          </a:ln>
        </p:spPr>
        <p:txBody>
          <a:bodyPr wrap="square" rtlCol="0">
            <a:spAutoFit/>
          </a:bodyPr>
          <a:lstStyle/>
          <a:p>
            <a:pPr algn="ctr"/>
            <a:r>
              <a:rPr lang="de-DE" sz="1600" dirty="0">
                <a:solidFill>
                  <a:srgbClr val="FF0000"/>
                </a:solidFill>
                <a:latin typeface="Arial" panose="020B0604020202020204" pitchFamily="34" charset="0"/>
                <a:cs typeface="Arial" panose="020B0604020202020204" pitchFamily="34" charset="0"/>
              </a:rPr>
              <a:t>Do not </a:t>
            </a:r>
            <a:r>
              <a:rPr lang="de-DE" sz="1600" dirty="0" err="1">
                <a:solidFill>
                  <a:srgbClr val="FF0000"/>
                </a:solidFill>
                <a:latin typeface="Arial" panose="020B0604020202020204" pitchFamily="34" charset="0"/>
                <a:cs typeface="Arial" panose="020B0604020202020204" pitchFamily="34" charset="0"/>
              </a:rPr>
              <a:t>look-through</a:t>
            </a:r>
            <a:r>
              <a:rPr lang="de-DE" sz="1600" dirty="0">
                <a:solidFill>
                  <a:srgbClr val="FF0000"/>
                </a:solidFill>
                <a:latin typeface="Arial" panose="020B0604020202020204" pitchFamily="34" charset="0"/>
                <a:cs typeface="Arial" panose="020B0604020202020204" pitchFamily="34" charset="0"/>
              </a:rPr>
              <a:t> FI </a:t>
            </a:r>
            <a:r>
              <a:rPr lang="de-DE" sz="1600" dirty="0" err="1">
                <a:solidFill>
                  <a:srgbClr val="FF0000"/>
                </a:solidFill>
                <a:latin typeface="Arial" panose="020B0604020202020204" pitchFamily="34" charset="0"/>
                <a:cs typeface="Arial" panose="020B0604020202020204" pitchFamily="34" charset="0"/>
              </a:rPr>
              <a:t>trust</a:t>
            </a:r>
            <a:r>
              <a:rPr lang="de-DE" sz="1600" dirty="0">
                <a:solidFill>
                  <a:srgbClr val="FF0000"/>
                </a:solidFill>
                <a:latin typeface="Arial" panose="020B0604020202020204" pitchFamily="34" charset="0"/>
                <a:cs typeface="Arial" panose="020B0604020202020204" pitchFamily="34" charset="0"/>
              </a:rPr>
              <a:t> </a:t>
            </a:r>
            <a:r>
              <a:rPr lang="de-DE" sz="1600" dirty="0" err="1">
                <a:solidFill>
                  <a:srgbClr val="FF0000"/>
                </a:solidFill>
                <a:latin typeface="Arial" panose="020B0604020202020204" pitchFamily="34" charset="0"/>
                <a:cs typeface="Arial" panose="020B0604020202020204" pitchFamily="34" charset="0"/>
              </a:rPr>
              <a:t>settlor</a:t>
            </a:r>
            <a:endParaRPr lang="en-US" sz="1600" dirty="0">
              <a:solidFill>
                <a:srgbClr val="FF0000"/>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C83A93BA-CD58-FC7E-2BDC-ABF43ABBC0B1}"/>
              </a:ext>
            </a:extLst>
          </p:cNvPr>
          <p:cNvCxnSpPr>
            <a:cxnSpLocks/>
          </p:cNvCxnSpPr>
          <p:nvPr/>
        </p:nvCxnSpPr>
        <p:spPr>
          <a:xfrm>
            <a:off x="7050715" y="2377843"/>
            <a:ext cx="416995" cy="369874"/>
          </a:xfrm>
          <a:prstGeom prst="straightConnector1">
            <a:avLst/>
          </a:prstGeom>
          <a:ln w="28575">
            <a:solidFill>
              <a:srgbClr val="FF0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258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37"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DC4534-F7FB-8A69-AAE5-73030C004350}"/>
              </a:ext>
            </a:extLst>
          </p:cNvPr>
          <p:cNvPicPr>
            <a:picLocks noChangeAspect="1"/>
          </p:cNvPicPr>
          <p:nvPr/>
        </p:nvPicPr>
        <p:blipFill>
          <a:blip r:embed="rId2"/>
          <a:stretch>
            <a:fillRect/>
          </a:stretch>
        </p:blipFill>
        <p:spPr>
          <a:xfrm>
            <a:off x="875922" y="3988265"/>
            <a:ext cx="7039957" cy="2410161"/>
          </a:xfrm>
          <a:prstGeom prst="rect">
            <a:avLst/>
          </a:prstGeom>
        </p:spPr>
      </p:pic>
      <p:sp>
        <p:nvSpPr>
          <p:cNvPr id="2" name="Slide Number Placeholder 1">
            <a:extLst>
              <a:ext uri="{FF2B5EF4-FFF2-40B4-BE49-F238E27FC236}">
                <a16:creationId xmlns:a16="http://schemas.microsoft.com/office/drawing/2014/main" id="{10F8C74A-EE9D-571D-1133-D070A7CF9AA2}"/>
              </a:ext>
            </a:extLst>
          </p:cNvPr>
          <p:cNvSpPr>
            <a:spLocks noGrp="1"/>
          </p:cNvSpPr>
          <p:nvPr>
            <p:ph type="sldNum" sz="quarter" idx="12"/>
          </p:nvPr>
        </p:nvSpPr>
        <p:spPr/>
        <p:txBody>
          <a:bodyPr/>
          <a:lstStyle/>
          <a:p>
            <a:fld id="{A3A487CF-3D6F-47DB-B74A-F2A9A85FDE29}" type="slidenum">
              <a:rPr lang="en-GB" smtClean="0"/>
              <a:pPr/>
              <a:t>17</a:t>
            </a:fld>
            <a:endParaRPr lang="en-GB" dirty="0"/>
          </a:p>
        </p:txBody>
      </p:sp>
      <p:sp>
        <p:nvSpPr>
          <p:cNvPr id="3" name="TextBox 2">
            <a:extLst>
              <a:ext uri="{FF2B5EF4-FFF2-40B4-BE49-F238E27FC236}">
                <a16:creationId xmlns:a16="http://schemas.microsoft.com/office/drawing/2014/main" id="{252A47CA-0B97-A739-78A2-33FAB45A2164}"/>
              </a:ext>
            </a:extLst>
          </p:cNvPr>
          <p:cNvSpPr txBox="1"/>
          <p:nvPr/>
        </p:nvSpPr>
        <p:spPr>
          <a:xfrm>
            <a:off x="357137" y="109993"/>
            <a:ext cx="11834862" cy="1077218"/>
          </a:xfrm>
          <a:prstGeom prst="rect">
            <a:avLst/>
          </a:prstGeom>
          <a:noFill/>
          <a:ln>
            <a:noFill/>
          </a:ln>
        </p:spPr>
        <p:txBody>
          <a:bodyPr wrap="square" rtlCol="0">
            <a:spAutoFit/>
          </a:bodyPr>
          <a:lstStyle/>
          <a:p>
            <a:pPr algn="ctr"/>
            <a:r>
              <a:rPr lang="en-GB" sz="3200" b="1" dirty="0"/>
              <a:t>d). Resettle/decant  polar bear custodian to new trust/foundation</a:t>
            </a:r>
          </a:p>
        </p:txBody>
      </p:sp>
      <p:sp>
        <p:nvSpPr>
          <p:cNvPr id="4" name="TextBox 3">
            <a:extLst>
              <a:ext uri="{FF2B5EF4-FFF2-40B4-BE49-F238E27FC236}">
                <a16:creationId xmlns:a16="http://schemas.microsoft.com/office/drawing/2014/main" id="{91D647D2-5D5E-5D21-477A-C2162D718163}"/>
              </a:ext>
            </a:extLst>
          </p:cNvPr>
          <p:cNvSpPr txBox="1"/>
          <p:nvPr/>
        </p:nvSpPr>
        <p:spPr>
          <a:xfrm>
            <a:off x="2123838" y="1267293"/>
            <a:ext cx="6245223" cy="707886"/>
          </a:xfrm>
          <a:prstGeom prst="rect">
            <a:avLst/>
          </a:prstGeom>
          <a:noFill/>
        </p:spPr>
        <p:txBody>
          <a:bodyPr wrap="square">
            <a:spAutoFit/>
          </a:bodyPr>
          <a:lstStyle/>
          <a:p>
            <a:pPr algn="ctr"/>
            <a:r>
              <a:rPr lang="en-GB" sz="2000" b="1" dirty="0"/>
              <a:t>Incorrect CRS guidelines for trusts to look through FI controlling persons</a:t>
            </a:r>
            <a:endParaRPr lang="en-GB" sz="2000" b="1" noProof="0" dirty="0"/>
          </a:p>
        </p:txBody>
      </p:sp>
      <p:pic>
        <p:nvPicPr>
          <p:cNvPr id="12" name="Picture 11">
            <a:extLst>
              <a:ext uri="{FF2B5EF4-FFF2-40B4-BE49-F238E27FC236}">
                <a16:creationId xmlns:a16="http://schemas.microsoft.com/office/drawing/2014/main" id="{65F38E3C-C99E-DA4A-D391-6DB5D1BEE95D}"/>
              </a:ext>
            </a:extLst>
          </p:cNvPr>
          <p:cNvPicPr>
            <a:picLocks noChangeAspect="1"/>
          </p:cNvPicPr>
          <p:nvPr/>
        </p:nvPicPr>
        <p:blipFill>
          <a:blip r:embed="rId3"/>
          <a:stretch>
            <a:fillRect/>
          </a:stretch>
        </p:blipFill>
        <p:spPr>
          <a:xfrm>
            <a:off x="9312610" y="966280"/>
            <a:ext cx="2879389" cy="1750980"/>
          </a:xfrm>
          <a:prstGeom prst="rect">
            <a:avLst/>
          </a:prstGeom>
        </p:spPr>
      </p:pic>
      <p:pic>
        <p:nvPicPr>
          <p:cNvPr id="14" name="Picture 13">
            <a:extLst>
              <a:ext uri="{FF2B5EF4-FFF2-40B4-BE49-F238E27FC236}">
                <a16:creationId xmlns:a16="http://schemas.microsoft.com/office/drawing/2014/main" id="{872CC216-5233-D143-7AEB-AE342F0CCC3E}"/>
              </a:ext>
            </a:extLst>
          </p:cNvPr>
          <p:cNvPicPr>
            <a:picLocks noChangeAspect="1"/>
          </p:cNvPicPr>
          <p:nvPr/>
        </p:nvPicPr>
        <p:blipFill>
          <a:blip r:embed="rId4"/>
          <a:stretch>
            <a:fillRect/>
          </a:stretch>
        </p:blipFill>
        <p:spPr>
          <a:xfrm>
            <a:off x="9144000" y="3698504"/>
            <a:ext cx="3121330" cy="2129220"/>
          </a:xfrm>
          <a:prstGeom prst="rect">
            <a:avLst/>
          </a:prstGeom>
        </p:spPr>
      </p:pic>
      <p:sp>
        <p:nvSpPr>
          <p:cNvPr id="5" name="Arc 4">
            <a:extLst>
              <a:ext uri="{FF2B5EF4-FFF2-40B4-BE49-F238E27FC236}">
                <a16:creationId xmlns:a16="http://schemas.microsoft.com/office/drawing/2014/main" id="{FBEE28B4-D00A-904E-B23E-48DECE8BAE54}"/>
              </a:ext>
            </a:extLst>
          </p:cNvPr>
          <p:cNvSpPr/>
          <p:nvPr/>
        </p:nvSpPr>
        <p:spPr>
          <a:xfrm>
            <a:off x="3581464" y="5529104"/>
            <a:ext cx="780216" cy="597239"/>
          </a:xfrm>
          <a:custGeom>
            <a:avLst/>
            <a:gdLst>
              <a:gd name="csX0" fmla="*/ 586902 w 1173804"/>
              <a:gd name="csY0" fmla="*/ 0 h 518808"/>
              <a:gd name="csX1" fmla="*/ 1155081 w 1173804"/>
              <a:gd name="csY1" fmla="*/ 194405 h 518808"/>
              <a:gd name="csX2" fmla="*/ 646727 w 1173804"/>
              <a:gd name="csY2" fmla="*/ 517457 h 518808"/>
              <a:gd name="csX3" fmla="*/ 129656 w 1173804"/>
              <a:gd name="csY3" fmla="*/ 422030 h 518808"/>
              <a:gd name="csX4" fmla="*/ 462674 w 1173804"/>
              <a:gd name="csY4" fmla="*/ 5878 h 518808"/>
              <a:gd name="csX5" fmla="*/ 586902 w 1173804"/>
              <a:gd name="csY5" fmla="*/ 259404 h 518808"/>
              <a:gd name="csX6" fmla="*/ 586902 w 1173804"/>
              <a:gd name="csY6" fmla="*/ 0 h 518808"/>
              <a:gd name="csX0" fmla="*/ 586902 w 1173804"/>
              <a:gd name="csY0" fmla="*/ 0 h 518808"/>
              <a:gd name="csX1" fmla="*/ 1155081 w 1173804"/>
              <a:gd name="csY1" fmla="*/ 194405 h 518808"/>
              <a:gd name="csX2" fmla="*/ 646727 w 1173804"/>
              <a:gd name="csY2" fmla="*/ 517457 h 518808"/>
              <a:gd name="csX3" fmla="*/ 129656 w 1173804"/>
              <a:gd name="csY3" fmla="*/ 422030 h 518808"/>
              <a:gd name="csX4" fmla="*/ 462674 w 1173804"/>
              <a:gd name="csY4" fmla="*/ 5878 h 518808"/>
              <a:gd name="csX0" fmla="*/ 587379 w 1174510"/>
              <a:gd name="csY0" fmla="*/ 78429 h 597239"/>
              <a:gd name="csX1" fmla="*/ 1155558 w 1174510"/>
              <a:gd name="csY1" fmla="*/ 272834 h 597239"/>
              <a:gd name="csX2" fmla="*/ 647204 w 1174510"/>
              <a:gd name="csY2" fmla="*/ 595886 h 597239"/>
              <a:gd name="csX3" fmla="*/ 130133 w 1174510"/>
              <a:gd name="csY3" fmla="*/ 500459 h 597239"/>
              <a:gd name="csX4" fmla="*/ 463151 w 1174510"/>
              <a:gd name="csY4" fmla="*/ 84307 h 597239"/>
              <a:gd name="csX5" fmla="*/ 587379 w 1174510"/>
              <a:gd name="csY5" fmla="*/ 337833 h 597239"/>
              <a:gd name="csX6" fmla="*/ 587379 w 1174510"/>
              <a:gd name="csY6" fmla="*/ 78429 h 597239"/>
              <a:gd name="csX0" fmla="*/ 587379 w 1174510"/>
              <a:gd name="csY0" fmla="*/ 78429 h 597239"/>
              <a:gd name="csX1" fmla="*/ 1155558 w 1174510"/>
              <a:gd name="csY1" fmla="*/ 272834 h 597239"/>
              <a:gd name="csX2" fmla="*/ 647204 w 1174510"/>
              <a:gd name="csY2" fmla="*/ 595886 h 597239"/>
              <a:gd name="csX3" fmla="*/ 130133 w 1174510"/>
              <a:gd name="csY3" fmla="*/ 500459 h 597239"/>
              <a:gd name="csX4" fmla="*/ 560428 w 1174510"/>
              <a:gd name="csY4" fmla="*/ 0 h 597239"/>
            </a:gdLst>
            <a:ahLst/>
            <a:cxnLst>
              <a:cxn ang="0">
                <a:pos x="csX0" y="csY0"/>
              </a:cxn>
              <a:cxn ang="0">
                <a:pos x="csX1" y="csY1"/>
              </a:cxn>
              <a:cxn ang="0">
                <a:pos x="csX2" y="csY2"/>
              </a:cxn>
              <a:cxn ang="0">
                <a:pos x="csX3" y="csY3"/>
              </a:cxn>
              <a:cxn ang="0">
                <a:pos x="csX4" y="csY4"/>
              </a:cxn>
            </a:cxnLst>
            <a:rect l="l" t="t" r="r" b="b"/>
            <a:pathLst>
              <a:path w="1174510" h="597239" stroke="0" extrusionOk="0">
                <a:moveTo>
                  <a:pt x="587379" y="78429"/>
                </a:moveTo>
                <a:cubicBezTo>
                  <a:pt x="854877" y="78429"/>
                  <a:pt x="1088531" y="158375"/>
                  <a:pt x="1155558" y="272834"/>
                </a:cubicBezTo>
                <a:cubicBezTo>
                  <a:pt x="1245601" y="426596"/>
                  <a:pt x="1004683" y="579696"/>
                  <a:pt x="647204" y="595886"/>
                </a:cubicBezTo>
                <a:cubicBezTo>
                  <a:pt x="449402" y="604844"/>
                  <a:pt x="254789" y="568928"/>
                  <a:pt x="130133" y="500459"/>
                </a:cubicBezTo>
                <a:cubicBezTo>
                  <a:pt x="-143494" y="350165"/>
                  <a:pt x="36578" y="125140"/>
                  <a:pt x="463151" y="84307"/>
                </a:cubicBezTo>
                <a:lnTo>
                  <a:pt x="587379" y="337833"/>
                </a:lnTo>
                <a:lnTo>
                  <a:pt x="587379" y="78429"/>
                </a:lnTo>
                <a:close/>
              </a:path>
              <a:path w="1174510" h="597239" fill="none">
                <a:moveTo>
                  <a:pt x="587379" y="78429"/>
                </a:moveTo>
                <a:cubicBezTo>
                  <a:pt x="854877" y="78429"/>
                  <a:pt x="1088531" y="158375"/>
                  <a:pt x="1155558" y="272834"/>
                </a:cubicBezTo>
                <a:cubicBezTo>
                  <a:pt x="1245601" y="426596"/>
                  <a:pt x="1004683" y="579696"/>
                  <a:pt x="647204" y="595886"/>
                </a:cubicBezTo>
                <a:cubicBezTo>
                  <a:pt x="449402" y="604844"/>
                  <a:pt x="254789" y="568928"/>
                  <a:pt x="130133" y="500459"/>
                </a:cubicBezTo>
                <a:cubicBezTo>
                  <a:pt x="-143494" y="350165"/>
                  <a:pt x="133855" y="40833"/>
                  <a:pt x="560428"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pic>
        <p:nvPicPr>
          <p:cNvPr id="9" name="Picture 8">
            <a:extLst>
              <a:ext uri="{FF2B5EF4-FFF2-40B4-BE49-F238E27FC236}">
                <a16:creationId xmlns:a16="http://schemas.microsoft.com/office/drawing/2014/main" id="{18BF4A2B-ABB6-AFC4-E119-F3E1233E9CFD}"/>
              </a:ext>
            </a:extLst>
          </p:cNvPr>
          <p:cNvPicPr>
            <a:picLocks noChangeAspect="1"/>
          </p:cNvPicPr>
          <p:nvPr/>
        </p:nvPicPr>
        <p:blipFill>
          <a:blip r:embed="rId5"/>
          <a:stretch>
            <a:fillRect/>
          </a:stretch>
        </p:blipFill>
        <p:spPr>
          <a:xfrm>
            <a:off x="984124" y="1895097"/>
            <a:ext cx="7163800" cy="2029108"/>
          </a:xfrm>
          <a:prstGeom prst="rect">
            <a:avLst/>
          </a:prstGeom>
        </p:spPr>
      </p:pic>
      <p:sp>
        <p:nvSpPr>
          <p:cNvPr id="6" name="Multiplication Sign 5">
            <a:extLst>
              <a:ext uri="{FF2B5EF4-FFF2-40B4-BE49-F238E27FC236}">
                <a16:creationId xmlns:a16="http://schemas.microsoft.com/office/drawing/2014/main" id="{64C12210-9070-1A85-8766-09F1FF4E406C}"/>
              </a:ext>
            </a:extLst>
          </p:cNvPr>
          <p:cNvSpPr/>
          <p:nvPr/>
        </p:nvSpPr>
        <p:spPr>
          <a:xfrm>
            <a:off x="1433209" y="1975179"/>
            <a:ext cx="7063105" cy="3764140"/>
          </a:xfrm>
          <a:prstGeom prst="mathMultiply">
            <a:avLst/>
          </a:prstGeom>
          <a:solidFill>
            <a:srgbClr val="FF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TextBox 6">
            <a:extLst>
              <a:ext uri="{FF2B5EF4-FFF2-40B4-BE49-F238E27FC236}">
                <a16:creationId xmlns:a16="http://schemas.microsoft.com/office/drawing/2014/main" id="{721565A5-2EBC-22DF-F714-355A218375D7}"/>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17</a:t>
            </a:fld>
            <a:endParaRPr lang="de-CH" dirty="0"/>
          </a:p>
        </p:txBody>
      </p:sp>
    </p:spTree>
    <p:extLst>
      <p:ext uri="{BB962C8B-B14F-4D97-AF65-F5344CB8AC3E}">
        <p14:creationId xmlns:p14="http://schemas.microsoft.com/office/powerpoint/2010/main" val="363951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CE47A-7ABF-DD16-EAA3-A5664E45CEB6}"/>
              </a:ext>
            </a:extLst>
          </p:cNvPr>
          <p:cNvPicPr>
            <a:picLocks noChangeAspect="1"/>
          </p:cNvPicPr>
          <p:nvPr/>
        </p:nvPicPr>
        <p:blipFill>
          <a:blip r:embed="rId2"/>
          <a:stretch>
            <a:fillRect/>
          </a:stretch>
        </p:blipFill>
        <p:spPr>
          <a:xfrm>
            <a:off x="7548663" y="4295130"/>
            <a:ext cx="4643337" cy="1895740"/>
          </a:xfrm>
          <a:prstGeom prst="rect">
            <a:avLst/>
          </a:prstGeom>
        </p:spPr>
      </p:pic>
      <p:pic>
        <p:nvPicPr>
          <p:cNvPr id="4" name="Picture 3">
            <a:extLst>
              <a:ext uri="{FF2B5EF4-FFF2-40B4-BE49-F238E27FC236}">
                <a16:creationId xmlns:a16="http://schemas.microsoft.com/office/drawing/2014/main" id="{E51C3252-991B-DEE1-B925-446CABE5E06C}"/>
              </a:ext>
            </a:extLst>
          </p:cNvPr>
          <p:cNvPicPr>
            <a:picLocks noChangeAspect="1"/>
          </p:cNvPicPr>
          <p:nvPr/>
        </p:nvPicPr>
        <p:blipFill>
          <a:blip r:embed="rId3"/>
          <a:stretch>
            <a:fillRect/>
          </a:stretch>
        </p:blipFill>
        <p:spPr>
          <a:xfrm>
            <a:off x="9267217" y="775358"/>
            <a:ext cx="2697211" cy="3100945"/>
          </a:xfrm>
          <a:prstGeom prst="rect">
            <a:avLst/>
          </a:prstGeom>
        </p:spPr>
      </p:pic>
      <p:sp>
        <p:nvSpPr>
          <p:cNvPr id="5" name="TextBox 4">
            <a:extLst>
              <a:ext uri="{FF2B5EF4-FFF2-40B4-BE49-F238E27FC236}">
                <a16:creationId xmlns:a16="http://schemas.microsoft.com/office/drawing/2014/main" id="{EB786770-5937-4DE8-4BCD-B70CC1726A63}"/>
              </a:ext>
            </a:extLst>
          </p:cNvPr>
          <p:cNvSpPr txBox="1"/>
          <p:nvPr/>
        </p:nvSpPr>
        <p:spPr>
          <a:xfrm>
            <a:off x="357137" y="109993"/>
            <a:ext cx="11834862" cy="1077218"/>
          </a:xfrm>
          <a:prstGeom prst="rect">
            <a:avLst/>
          </a:prstGeom>
          <a:noFill/>
          <a:ln>
            <a:noFill/>
          </a:ln>
        </p:spPr>
        <p:txBody>
          <a:bodyPr wrap="square" rtlCol="0">
            <a:spAutoFit/>
          </a:bodyPr>
          <a:lstStyle/>
          <a:p>
            <a:pPr algn="ctr"/>
            <a:r>
              <a:rPr lang="en-GB" sz="3200" b="1" dirty="0"/>
              <a:t>d). Resettle/decant  polar bear custodian to new trust/foundation</a:t>
            </a:r>
          </a:p>
        </p:txBody>
      </p:sp>
      <p:sp>
        <p:nvSpPr>
          <p:cNvPr id="6" name="TextBox 5">
            <a:extLst>
              <a:ext uri="{FF2B5EF4-FFF2-40B4-BE49-F238E27FC236}">
                <a16:creationId xmlns:a16="http://schemas.microsoft.com/office/drawing/2014/main" id="{21336F07-0185-2346-FBF5-59593AC6221E}"/>
              </a:ext>
            </a:extLst>
          </p:cNvPr>
          <p:cNvSpPr txBox="1"/>
          <p:nvPr/>
        </p:nvSpPr>
        <p:spPr>
          <a:xfrm>
            <a:off x="225220" y="1237160"/>
            <a:ext cx="9039644" cy="400110"/>
          </a:xfrm>
          <a:prstGeom prst="rect">
            <a:avLst/>
          </a:prstGeom>
          <a:noFill/>
        </p:spPr>
        <p:txBody>
          <a:bodyPr wrap="square">
            <a:spAutoFit/>
          </a:bodyPr>
          <a:lstStyle/>
          <a:p>
            <a:pPr algn="ctr"/>
            <a:r>
              <a:rPr lang="en-GB" sz="2000" b="1" dirty="0"/>
              <a:t>Incorrect CRS guidelines for trusts to look through all entities including FI</a:t>
            </a:r>
            <a:endParaRPr lang="en-GB" sz="2000" b="1" noProof="0" dirty="0"/>
          </a:p>
        </p:txBody>
      </p:sp>
      <p:pic>
        <p:nvPicPr>
          <p:cNvPr id="8" name="Picture 7">
            <a:extLst>
              <a:ext uri="{FF2B5EF4-FFF2-40B4-BE49-F238E27FC236}">
                <a16:creationId xmlns:a16="http://schemas.microsoft.com/office/drawing/2014/main" id="{F2175171-B2FA-737E-CDA7-EA8C56F45985}"/>
              </a:ext>
            </a:extLst>
          </p:cNvPr>
          <p:cNvPicPr>
            <a:picLocks noChangeAspect="1"/>
          </p:cNvPicPr>
          <p:nvPr/>
        </p:nvPicPr>
        <p:blipFill>
          <a:blip r:embed="rId4"/>
          <a:srcRect t="53344" b="30588"/>
          <a:stretch>
            <a:fillRect/>
          </a:stretch>
        </p:blipFill>
        <p:spPr>
          <a:xfrm>
            <a:off x="698072" y="5785351"/>
            <a:ext cx="5496940" cy="776305"/>
          </a:xfrm>
          <a:prstGeom prst="rect">
            <a:avLst/>
          </a:prstGeom>
        </p:spPr>
      </p:pic>
      <p:pic>
        <p:nvPicPr>
          <p:cNvPr id="10" name="Picture 9">
            <a:extLst>
              <a:ext uri="{FF2B5EF4-FFF2-40B4-BE49-F238E27FC236}">
                <a16:creationId xmlns:a16="http://schemas.microsoft.com/office/drawing/2014/main" id="{91FE7D22-4947-ACA6-8EF8-13A7B600DCD6}"/>
              </a:ext>
            </a:extLst>
          </p:cNvPr>
          <p:cNvPicPr>
            <a:picLocks noChangeAspect="1"/>
          </p:cNvPicPr>
          <p:nvPr/>
        </p:nvPicPr>
        <p:blipFill>
          <a:blip r:embed="rId5"/>
          <a:stretch>
            <a:fillRect/>
          </a:stretch>
        </p:blipFill>
        <p:spPr>
          <a:xfrm>
            <a:off x="849549" y="2179117"/>
            <a:ext cx="5684423" cy="1124107"/>
          </a:xfrm>
          <a:prstGeom prst="rect">
            <a:avLst/>
          </a:prstGeom>
        </p:spPr>
      </p:pic>
      <p:sp>
        <p:nvSpPr>
          <p:cNvPr id="11" name="TextBox 10">
            <a:extLst>
              <a:ext uri="{FF2B5EF4-FFF2-40B4-BE49-F238E27FC236}">
                <a16:creationId xmlns:a16="http://schemas.microsoft.com/office/drawing/2014/main" id="{A8140E47-BAF3-1FF1-612D-85D5728FF7AF}"/>
              </a:ext>
            </a:extLst>
          </p:cNvPr>
          <p:cNvSpPr txBox="1"/>
          <p:nvPr/>
        </p:nvSpPr>
        <p:spPr>
          <a:xfrm>
            <a:off x="1005191" y="1792992"/>
            <a:ext cx="6348920"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CRS Implementation </a:t>
            </a:r>
            <a:r>
              <a:rPr lang="de-DE" b="1" dirty="0" err="1">
                <a:latin typeface="Arial" panose="020B0604020202020204" pitchFamily="34" charset="0"/>
                <a:cs typeface="Arial" panose="020B0604020202020204" pitchFamily="34" charset="0"/>
              </a:rPr>
              <a:t>handbook</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pg</a:t>
            </a:r>
            <a:r>
              <a:rPr lang="de-DE" b="1" dirty="0">
                <a:latin typeface="Arial" panose="020B0604020202020204" pitchFamily="34" charset="0"/>
                <a:cs typeface="Arial" panose="020B0604020202020204" pitchFamily="34" charset="0"/>
              </a:rPr>
              <a:t>. 109</a:t>
            </a:r>
            <a:endParaRPr lang="de-CH"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61BE014-8BB3-E266-2DC9-99A6F365B83C}"/>
              </a:ext>
            </a:extLst>
          </p:cNvPr>
          <p:cNvPicPr>
            <a:picLocks noChangeAspect="1"/>
          </p:cNvPicPr>
          <p:nvPr/>
        </p:nvPicPr>
        <p:blipFill>
          <a:blip r:embed="rId6"/>
          <a:stretch>
            <a:fillRect/>
          </a:stretch>
        </p:blipFill>
        <p:spPr>
          <a:xfrm>
            <a:off x="787939" y="3408585"/>
            <a:ext cx="5959813" cy="1733792"/>
          </a:xfrm>
          <a:prstGeom prst="rect">
            <a:avLst/>
          </a:prstGeom>
        </p:spPr>
      </p:pic>
      <p:sp>
        <p:nvSpPr>
          <p:cNvPr id="14" name="TextBox 13">
            <a:extLst>
              <a:ext uri="{FF2B5EF4-FFF2-40B4-BE49-F238E27FC236}">
                <a16:creationId xmlns:a16="http://schemas.microsoft.com/office/drawing/2014/main" id="{4F76FD7A-CCE8-7921-6121-45E8420D5BCB}"/>
              </a:ext>
            </a:extLst>
          </p:cNvPr>
          <p:cNvSpPr txBox="1"/>
          <p:nvPr/>
        </p:nvSpPr>
        <p:spPr>
          <a:xfrm>
            <a:off x="593387" y="5366070"/>
            <a:ext cx="6348920"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CRS </a:t>
            </a:r>
            <a:r>
              <a:rPr lang="de-DE" b="1" dirty="0" err="1">
                <a:latin typeface="Arial" panose="020B0604020202020204" pitchFamily="34" charset="0"/>
                <a:cs typeface="Arial" panose="020B0604020202020204" pitchFamily="34" charset="0"/>
              </a:rPr>
              <a:t>Commentary</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pg</a:t>
            </a:r>
            <a:r>
              <a:rPr lang="de-DE" b="1" dirty="0">
                <a:latin typeface="Arial" panose="020B0604020202020204" pitchFamily="34" charset="0"/>
                <a:cs typeface="Arial" panose="020B0604020202020204" pitchFamily="34" charset="0"/>
              </a:rPr>
              <a:t>. 178 </a:t>
            </a:r>
            <a:endParaRPr lang="de-CH"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A55FF59-F093-270F-12C3-A312F547733B}"/>
              </a:ext>
            </a:extLst>
          </p:cNvPr>
          <p:cNvSpPr txBox="1"/>
          <p:nvPr/>
        </p:nvSpPr>
        <p:spPr>
          <a:xfrm>
            <a:off x="7117403" y="2691757"/>
            <a:ext cx="1841771" cy="923330"/>
          </a:xfrm>
          <a:prstGeom prst="rect">
            <a:avLst/>
          </a:prstGeom>
          <a:noFill/>
        </p:spPr>
        <p:txBody>
          <a:bodyPr wrap="square" rtlCol="0">
            <a:spAutoFit/>
          </a:bodyPr>
          <a:lstStyle/>
          <a:p>
            <a:r>
              <a:rPr lang="de-DE" dirty="0" err="1">
                <a:solidFill>
                  <a:srgbClr val="FF0000"/>
                </a:solidFill>
              </a:rPr>
              <a:t>Doesnt</a:t>
            </a:r>
            <a:r>
              <a:rPr lang="de-DE" dirty="0">
                <a:solidFill>
                  <a:srgbClr val="FF0000"/>
                </a:solidFill>
              </a:rPr>
              <a:t> </a:t>
            </a:r>
            <a:r>
              <a:rPr lang="de-DE" dirty="0" err="1">
                <a:solidFill>
                  <a:srgbClr val="FF0000"/>
                </a:solidFill>
              </a:rPr>
              <a:t>say</a:t>
            </a:r>
            <a:r>
              <a:rPr lang="de-DE" dirty="0">
                <a:solidFill>
                  <a:srgbClr val="FF0000"/>
                </a:solidFill>
              </a:rPr>
              <a:t> </a:t>
            </a:r>
            <a:r>
              <a:rPr lang="de-DE" dirty="0" err="1">
                <a:solidFill>
                  <a:srgbClr val="FF0000"/>
                </a:solidFill>
              </a:rPr>
              <a:t>this</a:t>
            </a:r>
            <a:r>
              <a:rPr lang="de-DE" dirty="0">
                <a:solidFill>
                  <a:srgbClr val="FF0000"/>
                </a:solidFill>
              </a:rPr>
              <a:t> </a:t>
            </a:r>
            <a:r>
              <a:rPr lang="de-DE" dirty="0" err="1">
                <a:solidFill>
                  <a:srgbClr val="FF0000"/>
                </a:solidFill>
              </a:rPr>
              <a:t>includes</a:t>
            </a:r>
            <a:r>
              <a:rPr lang="de-DE" dirty="0">
                <a:solidFill>
                  <a:srgbClr val="FF0000"/>
                </a:solidFill>
              </a:rPr>
              <a:t> non-</a:t>
            </a:r>
            <a:r>
              <a:rPr lang="de-DE" dirty="0" err="1">
                <a:solidFill>
                  <a:srgbClr val="FF0000"/>
                </a:solidFill>
              </a:rPr>
              <a:t>reportable</a:t>
            </a:r>
            <a:r>
              <a:rPr lang="de-DE" dirty="0">
                <a:solidFill>
                  <a:srgbClr val="FF0000"/>
                </a:solidFill>
              </a:rPr>
              <a:t> </a:t>
            </a:r>
            <a:r>
              <a:rPr lang="de-DE" dirty="0" err="1">
                <a:solidFill>
                  <a:srgbClr val="FF0000"/>
                </a:solidFill>
              </a:rPr>
              <a:t>entity</a:t>
            </a:r>
            <a:endParaRPr lang="de-CH" dirty="0">
              <a:solidFill>
                <a:srgbClr val="FF0000"/>
              </a:solidFill>
            </a:endParaRPr>
          </a:p>
        </p:txBody>
      </p:sp>
      <p:cxnSp>
        <p:nvCxnSpPr>
          <p:cNvPr id="17" name="Straight Arrow Connector 16">
            <a:extLst>
              <a:ext uri="{FF2B5EF4-FFF2-40B4-BE49-F238E27FC236}">
                <a16:creationId xmlns:a16="http://schemas.microsoft.com/office/drawing/2014/main" id="{8740EB90-3316-16CB-0688-9A3A622EF339}"/>
              </a:ext>
            </a:extLst>
          </p:cNvPr>
          <p:cNvCxnSpPr>
            <a:cxnSpLocks/>
          </p:cNvCxnSpPr>
          <p:nvPr/>
        </p:nvCxnSpPr>
        <p:spPr>
          <a:xfrm flipH="1">
            <a:off x="6274568" y="3303224"/>
            <a:ext cx="761772" cy="86669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Arc 17">
            <a:extLst>
              <a:ext uri="{FF2B5EF4-FFF2-40B4-BE49-F238E27FC236}">
                <a16:creationId xmlns:a16="http://schemas.microsoft.com/office/drawing/2014/main" id="{4ACA1E8F-85B3-5C6D-5A47-CE7B2CF4776A}"/>
              </a:ext>
            </a:extLst>
          </p:cNvPr>
          <p:cNvSpPr/>
          <p:nvPr/>
        </p:nvSpPr>
        <p:spPr>
          <a:xfrm>
            <a:off x="5547928" y="4051559"/>
            <a:ext cx="726640" cy="448754"/>
          </a:xfrm>
          <a:custGeom>
            <a:avLst/>
            <a:gdLst>
              <a:gd name="csX0" fmla="*/ 363166 w 726332"/>
              <a:gd name="csY0" fmla="*/ 0 h 380316"/>
              <a:gd name="csX1" fmla="*/ 713963 w 726332"/>
              <a:gd name="csY1" fmla="*/ 140953 h 380316"/>
              <a:gd name="csX2" fmla="*/ 416982 w 726332"/>
              <a:gd name="csY2" fmla="*/ 378217 h 380316"/>
              <a:gd name="csX3" fmla="*/ 86246 w 726332"/>
              <a:gd name="csY3" fmla="*/ 313184 h 380316"/>
              <a:gd name="csX4" fmla="*/ 250478 w 726332"/>
              <a:gd name="csY4" fmla="*/ 9386 h 380316"/>
              <a:gd name="csX5" fmla="*/ 363166 w 726332"/>
              <a:gd name="csY5" fmla="*/ 190158 h 380316"/>
              <a:gd name="csX6" fmla="*/ 363166 w 726332"/>
              <a:gd name="csY6" fmla="*/ 0 h 380316"/>
              <a:gd name="csX0" fmla="*/ 363166 w 726332"/>
              <a:gd name="csY0" fmla="*/ 0 h 380316"/>
              <a:gd name="csX1" fmla="*/ 713963 w 726332"/>
              <a:gd name="csY1" fmla="*/ 140953 h 380316"/>
              <a:gd name="csX2" fmla="*/ 416982 w 726332"/>
              <a:gd name="csY2" fmla="*/ 378217 h 380316"/>
              <a:gd name="csX3" fmla="*/ 86246 w 726332"/>
              <a:gd name="csY3" fmla="*/ 313184 h 380316"/>
              <a:gd name="csX4" fmla="*/ 250478 w 726332"/>
              <a:gd name="csY4" fmla="*/ 9386 h 380316"/>
              <a:gd name="csX0" fmla="*/ 363345 w 726640"/>
              <a:gd name="csY0" fmla="*/ 68435 h 448754"/>
              <a:gd name="csX1" fmla="*/ 714142 w 726640"/>
              <a:gd name="csY1" fmla="*/ 209388 h 448754"/>
              <a:gd name="csX2" fmla="*/ 417161 w 726640"/>
              <a:gd name="csY2" fmla="*/ 446652 h 448754"/>
              <a:gd name="csX3" fmla="*/ 86425 w 726640"/>
              <a:gd name="csY3" fmla="*/ 381619 h 448754"/>
              <a:gd name="csX4" fmla="*/ 250657 w 726640"/>
              <a:gd name="csY4" fmla="*/ 77821 h 448754"/>
              <a:gd name="csX5" fmla="*/ 363345 w 726640"/>
              <a:gd name="csY5" fmla="*/ 258593 h 448754"/>
              <a:gd name="csX6" fmla="*/ 363345 w 726640"/>
              <a:gd name="csY6" fmla="*/ 68435 h 448754"/>
              <a:gd name="csX0" fmla="*/ 363345 w 726640"/>
              <a:gd name="csY0" fmla="*/ 68435 h 448754"/>
              <a:gd name="csX1" fmla="*/ 714142 w 726640"/>
              <a:gd name="csY1" fmla="*/ 209388 h 448754"/>
              <a:gd name="csX2" fmla="*/ 417161 w 726640"/>
              <a:gd name="csY2" fmla="*/ 446652 h 448754"/>
              <a:gd name="csX3" fmla="*/ 86425 w 726640"/>
              <a:gd name="csY3" fmla="*/ 381619 h 448754"/>
              <a:gd name="csX4" fmla="*/ 347934 w 726640"/>
              <a:gd name="csY4" fmla="*/ 0 h 448754"/>
              <a:gd name="csX0" fmla="*/ 363345 w 726640"/>
              <a:gd name="csY0" fmla="*/ 68435 h 448754"/>
              <a:gd name="csX1" fmla="*/ 714142 w 726640"/>
              <a:gd name="csY1" fmla="*/ 209388 h 448754"/>
              <a:gd name="csX2" fmla="*/ 417161 w 726640"/>
              <a:gd name="csY2" fmla="*/ 446652 h 448754"/>
              <a:gd name="csX3" fmla="*/ 86425 w 726640"/>
              <a:gd name="csY3" fmla="*/ 381619 h 448754"/>
              <a:gd name="csX4" fmla="*/ 250657 w 726640"/>
              <a:gd name="csY4" fmla="*/ 77821 h 448754"/>
              <a:gd name="csX5" fmla="*/ 363345 w 726640"/>
              <a:gd name="csY5" fmla="*/ 258593 h 448754"/>
              <a:gd name="csX6" fmla="*/ 363345 w 726640"/>
              <a:gd name="csY6" fmla="*/ 68435 h 448754"/>
              <a:gd name="csX0" fmla="*/ 123396 w 726640"/>
              <a:gd name="csY0" fmla="*/ 23039 h 448754"/>
              <a:gd name="csX1" fmla="*/ 714142 w 726640"/>
              <a:gd name="csY1" fmla="*/ 209388 h 448754"/>
              <a:gd name="csX2" fmla="*/ 417161 w 726640"/>
              <a:gd name="csY2" fmla="*/ 446652 h 448754"/>
              <a:gd name="csX3" fmla="*/ 86425 w 726640"/>
              <a:gd name="csY3" fmla="*/ 381619 h 448754"/>
              <a:gd name="csX4" fmla="*/ 347934 w 726640"/>
              <a:gd name="csY4" fmla="*/ 0 h 448754"/>
            </a:gdLst>
            <a:ahLst/>
            <a:cxnLst>
              <a:cxn ang="0">
                <a:pos x="csX0" y="csY0"/>
              </a:cxn>
              <a:cxn ang="0">
                <a:pos x="csX1" y="csY1"/>
              </a:cxn>
              <a:cxn ang="0">
                <a:pos x="csX2" y="csY2"/>
              </a:cxn>
              <a:cxn ang="0">
                <a:pos x="csX3" y="csY3"/>
              </a:cxn>
              <a:cxn ang="0">
                <a:pos x="csX4" y="csY4"/>
              </a:cxn>
            </a:cxnLst>
            <a:rect l="l" t="t" r="r" b="b"/>
            <a:pathLst>
              <a:path w="726640" h="448754" stroke="0" extrusionOk="0">
                <a:moveTo>
                  <a:pt x="363345" y="68435"/>
                </a:moveTo>
                <a:cubicBezTo>
                  <a:pt x="527724" y="68435"/>
                  <a:pt x="671607" y="126248"/>
                  <a:pt x="714142" y="209388"/>
                </a:cubicBezTo>
                <a:cubicBezTo>
                  <a:pt x="770239" y="319037"/>
                  <a:pt x="631559" y="429831"/>
                  <a:pt x="417161" y="446652"/>
                </a:cubicBezTo>
                <a:cubicBezTo>
                  <a:pt x="292851" y="456405"/>
                  <a:pt x="167747" y="431806"/>
                  <a:pt x="86425" y="381619"/>
                </a:cubicBezTo>
                <a:cubicBezTo>
                  <a:pt x="-80561" y="278567"/>
                  <a:pt x="5291" y="119757"/>
                  <a:pt x="250657" y="77821"/>
                </a:cubicBezTo>
                <a:lnTo>
                  <a:pt x="363345" y="258593"/>
                </a:lnTo>
                <a:lnTo>
                  <a:pt x="363345" y="68435"/>
                </a:lnTo>
                <a:close/>
              </a:path>
              <a:path w="726640" h="448754" fill="none">
                <a:moveTo>
                  <a:pt x="123396" y="23039"/>
                </a:moveTo>
                <a:cubicBezTo>
                  <a:pt x="287775" y="23039"/>
                  <a:pt x="665181" y="138786"/>
                  <a:pt x="714142" y="209388"/>
                </a:cubicBezTo>
                <a:cubicBezTo>
                  <a:pt x="763103" y="279990"/>
                  <a:pt x="631559" y="429831"/>
                  <a:pt x="417161" y="446652"/>
                </a:cubicBezTo>
                <a:cubicBezTo>
                  <a:pt x="292851" y="456405"/>
                  <a:pt x="167747" y="431806"/>
                  <a:pt x="86425" y="381619"/>
                </a:cubicBezTo>
                <a:cubicBezTo>
                  <a:pt x="-80561" y="278567"/>
                  <a:pt x="102568" y="41936"/>
                  <a:pt x="347934"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cxnSp>
        <p:nvCxnSpPr>
          <p:cNvPr id="21" name="Straight Connector 20">
            <a:extLst>
              <a:ext uri="{FF2B5EF4-FFF2-40B4-BE49-F238E27FC236}">
                <a16:creationId xmlns:a16="http://schemas.microsoft.com/office/drawing/2014/main" id="{77E9F1AF-75CC-36B4-423F-C9D71C577C1B}"/>
              </a:ext>
            </a:extLst>
          </p:cNvPr>
          <p:cNvCxnSpPr/>
          <p:nvPr/>
        </p:nvCxnSpPr>
        <p:spPr>
          <a:xfrm>
            <a:off x="3691760" y="2691757"/>
            <a:ext cx="154820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FB1512B-877F-6370-BFE8-805FE630D5AB}"/>
              </a:ext>
            </a:extLst>
          </p:cNvPr>
          <p:cNvCxnSpPr>
            <a:cxnSpLocks/>
          </p:cNvCxnSpPr>
          <p:nvPr/>
        </p:nvCxnSpPr>
        <p:spPr>
          <a:xfrm flipH="1" flipV="1">
            <a:off x="6195012" y="4375453"/>
            <a:ext cx="1399048" cy="53377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EDC7A0B-3BDB-B6BE-EA24-BF95FB88CDB4}"/>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18</a:t>
            </a:fld>
            <a:endParaRPr lang="de-CH" dirty="0"/>
          </a:p>
        </p:txBody>
      </p:sp>
    </p:spTree>
    <p:extLst>
      <p:ext uri="{BB962C8B-B14F-4D97-AF65-F5344CB8AC3E}">
        <p14:creationId xmlns:p14="http://schemas.microsoft.com/office/powerpoint/2010/main" val="3758889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22"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2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dinosaurs on a small island with a suitcase full of money&#10;&#10;AI-generated content may be incorrect.">
            <a:extLst>
              <a:ext uri="{FF2B5EF4-FFF2-40B4-BE49-F238E27FC236}">
                <a16:creationId xmlns:a16="http://schemas.microsoft.com/office/drawing/2014/main" id="{D6470979-EF9F-1140-61E4-C414F4BEF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659" y="2690443"/>
            <a:ext cx="3176053" cy="3218685"/>
          </a:xfrm>
          <a:prstGeom prst="rect">
            <a:avLst/>
          </a:prstGeom>
          <a:solidFill>
            <a:srgbClr val="FFFFFF">
              <a:shade val="85000"/>
            </a:srgbClr>
          </a:solidFill>
          <a:ln w="190500" cap="sq">
            <a:solidFill>
              <a:schemeClr val="accent1">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037653C3-7B08-D34E-CEA6-CEF56A4D5FE9}"/>
              </a:ext>
            </a:extLst>
          </p:cNvPr>
          <p:cNvSpPr txBox="1"/>
          <p:nvPr/>
        </p:nvSpPr>
        <p:spPr>
          <a:xfrm>
            <a:off x="4540359" y="2505777"/>
            <a:ext cx="7424661" cy="369332"/>
          </a:xfrm>
          <a:prstGeom prst="rect">
            <a:avLst/>
          </a:prstGeom>
          <a:noFill/>
        </p:spPr>
        <p:txBody>
          <a:bodyPr wrap="none" rtlCol="0">
            <a:spAutoFit/>
          </a:bodyPr>
          <a:lstStyle/>
          <a:p>
            <a:pPr algn="ctr"/>
            <a:r>
              <a:rPr lang="en-GB" b="1" dirty="0"/>
              <a:t>Courts target settlors with contempt of court unless repatriate assets</a:t>
            </a:r>
            <a:endParaRPr lang="en-GB" b="1" noProof="0" dirty="0"/>
          </a:p>
        </p:txBody>
      </p:sp>
      <p:sp>
        <p:nvSpPr>
          <p:cNvPr id="3" name="TextBox 2">
            <a:extLst>
              <a:ext uri="{FF2B5EF4-FFF2-40B4-BE49-F238E27FC236}">
                <a16:creationId xmlns:a16="http://schemas.microsoft.com/office/drawing/2014/main" id="{87B49BBE-3878-500D-B308-5E791DCEC957}"/>
              </a:ext>
            </a:extLst>
          </p:cNvPr>
          <p:cNvSpPr txBox="1"/>
          <p:nvPr/>
        </p:nvSpPr>
        <p:spPr>
          <a:xfrm rot="21115673">
            <a:off x="2217906" y="3910400"/>
            <a:ext cx="1725039" cy="369332"/>
          </a:xfrm>
          <a:prstGeom prst="rect">
            <a:avLst/>
          </a:prstGeom>
          <a:noFill/>
        </p:spPr>
        <p:txBody>
          <a:bodyPr wrap="square" rtlCol="0">
            <a:spAutoFit/>
          </a:bodyPr>
          <a:lstStyle/>
          <a:p>
            <a:r>
              <a:rPr lang="de-DE" b="1" dirty="0" err="1">
                <a:solidFill>
                  <a:schemeClr val="accent3"/>
                </a:solidFill>
              </a:rPr>
              <a:t>Confidentality</a:t>
            </a:r>
            <a:endParaRPr lang="de-CH" b="1" dirty="0">
              <a:solidFill>
                <a:schemeClr val="accent3"/>
              </a:solidFill>
            </a:endParaRPr>
          </a:p>
        </p:txBody>
      </p:sp>
      <p:sp>
        <p:nvSpPr>
          <p:cNvPr id="7" name="TextBox 6">
            <a:extLst>
              <a:ext uri="{FF2B5EF4-FFF2-40B4-BE49-F238E27FC236}">
                <a16:creationId xmlns:a16="http://schemas.microsoft.com/office/drawing/2014/main" id="{39C3FF4F-A9FD-7A90-E9EF-C71A3589BA33}"/>
              </a:ext>
            </a:extLst>
          </p:cNvPr>
          <p:cNvSpPr txBox="1"/>
          <p:nvPr/>
        </p:nvSpPr>
        <p:spPr>
          <a:xfrm>
            <a:off x="4928680" y="2988688"/>
            <a:ext cx="7101191" cy="3416320"/>
          </a:xfrm>
          <a:prstGeom prst="rect">
            <a:avLst/>
          </a:prstGeom>
          <a:noFill/>
        </p:spPr>
        <p:txBody>
          <a:bodyPr wrap="square">
            <a:spAutoFit/>
          </a:bodyPr>
          <a:lstStyle/>
          <a:p>
            <a:pPr marL="285750" indent="-285750" algn="just">
              <a:buFont typeface="Arial" panose="020B0604020202020204" pitchFamily="34" charset="0"/>
              <a:buChar char="•"/>
            </a:pPr>
            <a:r>
              <a:rPr lang="en-GB" dirty="0"/>
              <a:t>Fake claim that individual cannot be jailed for failing to do something that is “impossible”.</a:t>
            </a:r>
          </a:p>
          <a:p>
            <a:pPr marL="285750" indent="-285750" algn="just">
              <a:buFont typeface="Arial" panose="020B0604020202020204" pitchFamily="34" charset="0"/>
              <a:buChar char="•"/>
            </a:pPr>
            <a:r>
              <a:rPr lang="en-GB" noProof="0" dirty="0"/>
              <a:t>However, courts have ruled that if the settlor </a:t>
            </a:r>
            <a:r>
              <a:rPr lang="en-GB" b="1" i="1" noProof="0" dirty="0"/>
              <a:t>intentionally</a:t>
            </a:r>
            <a:r>
              <a:rPr lang="en-GB" noProof="0" dirty="0"/>
              <a:t> created the </a:t>
            </a:r>
            <a:r>
              <a:rPr lang="en-GB" dirty="0"/>
              <a:t>“</a:t>
            </a:r>
            <a:r>
              <a:rPr lang="en-GB" noProof="0" dirty="0"/>
              <a:t>impossibility</a:t>
            </a:r>
            <a:r>
              <a:rPr lang="en-GB" dirty="0"/>
              <a:t>”</a:t>
            </a:r>
            <a:r>
              <a:rPr lang="en-GB" noProof="0" dirty="0"/>
              <a:t> by transferring assets into a trust they can no longer access, the “impossible defence” may not apply. </a:t>
            </a:r>
          </a:p>
          <a:p>
            <a:pPr marL="285750" indent="-285750" algn="just">
              <a:buFont typeface="Arial" panose="020B0604020202020204" pitchFamily="34" charset="0"/>
              <a:buChar char="•"/>
            </a:pPr>
            <a:r>
              <a:rPr lang="en-GB" dirty="0"/>
              <a:t>Particularly where the court believes the individual retains some measure of control or influence over the foreign trustee, e.g. via protector</a:t>
            </a:r>
          </a:p>
          <a:p>
            <a:pPr marL="285750" indent="-285750" algn="just">
              <a:buFont typeface="Arial" panose="020B0604020202020204" pitchFamily="34" charset="0"/>
              <a:buChar char="•"/>
            </a:pPr>
            <a:r>
              <a:rPr lang="en-GB" dirty="0"/>
              <a:t>A judge may issue a contempt order, potentially leading to the settlor's imprisonment until they "arrange" for the assets to be repatriated. </a:t>
            </a:r>
          </a:p>
          <a:p>
            <a:pPr marL="285750" indent="-285750" algn="just">
              <a:buFont typeface="Arial" panose="020B0604020202020204" pitchFamily="34" charset="0"/>
              <a:buChar char="•"/>
            </a:pPr>
            <a:r>
              <a:rPr lang="en-GB" dirty="0"/>
              <a:t>Assets cannot be proved to belong to a polar bear custodian settlor</a:t>
            </a:r>
          </a:p>
        </p:txBody>
      </p:sp>
      <p:sp>
        <p:nvSpPr>
          <p:cNvPr id="5" name="TextBox 4">
            <a:extLst>
              <a:ext uri="{FF2B5EF4-FFF2-40B4-BE49-F238E27FC236}">
                <a16:creationId xmlns:a16="http://schemas.microsoft.com/office/drawing/2014/main" id="{DD739F23-FD65-7DD7-7B0C-3DF3A4B9237A}"/>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19</a:t>
            </a:fld>
            <a:endParaRPr lang="de-CH" dirty="0"/>
          </a:p>
        </p:txBody>
      </p:sp>
      <p:sp>
        <p:nvSpPr>
          <p:cNvPr id="8" name="TextBox 7">
            <a:extLst>
              <a:ext uri="{FF2B5EF4-FFF2-40B4-BE49-F238E27FC236}">
                <a16:creationId xmlns:a16="http://schemas.microsoft.com/office/drawing/2014/main" id="{728C3364-238F-427C-617A-D23E3EA85100}"/>
              </a:ext>
            </a:extLst>
          </p:cNvPr>
          <p:cNvSpPr txBox="1"/>
          <p:nvPr/>
        </p:nvSpPr>
        <p:spPr>
          <a:xfrm>
            <a:off x="357137" y="242495"/>
            <a:ext cx="11115015" cy="584775"/>
          </a:xfrm>
          <a:prstGeom prst="rect">
            <a:avLst/>
          </a:prstGeom>
          <a:noFill/>
          <a:ln>
            <a:noFill/>
          </a:ln>
        </p:spPr>
        <p:txBody>
          <a:bodyPr wrap="square" rtlCol="0">
            <a:spAutoFit/>
          </a:bodyPr>
          <a:lstStyle/>
          <a:p>
            <a:pPr algn="ctr"/>
            <a:r>
              <a:rPr lang="en-GB" sz="3200" b="1" dirty="0"/>
              <a:t>d). Resettle polar bear custodian to any trust/foundation</a:t>
            </a:r>
          </a:p>
        </p:txBody>
      </p:sp>
      <p:sp>
        <p:nvSpPr>
          <p:cNvPr id="10" name="TextBox 9">
            <a:extLst>
              <a:ext uri="{FF2B5EF4-FFF2-40B4-BE49-F238E27FC236}">
                <a16:creationId xmlns:a16="http://schemas.microsoft.com/office/drawing/2014/main" id="{CEF6511C-1E68-44C1-6AC5-D656343401A5}"/>
              </a:ext>
            </a:extLst>
          </p:cNvPr>
          <p:cNvSpPr txBox="1"/>
          <p:nvPr/>
        </p:nvSpPr>
        <p:spPr>
          <a:xfrm>
            <a:off x="1016539" y="1143696"/>
            <a:ext cx="10643681" cy="830997"/>
          </a:xfrm>
          <a:prstGeom prst="rect">
            <a:avLst/>
          </a:prstGeom>
          <a:noFill/>
        </p:spPr>
        <p:txBody>
          <a:bodyPr wrap="square">
            <a:spAutoFit/>
          </a:bodyPr>
          <a:lstStyle/>
          <a:p>
            <a:r>
              <a:rPr lang="en-GB" sz="2400" b="1" dirty="0"/>
              <a:t>Asset protection hoax of confidentiality, statute of limitations, burden of proof, fraudulent disposition, spendthrift, ignore force heirship….</a:t>
            </a:r>
          </a:p>
        </p:txBody>
      </p:sp>
    </p:spTree>
    <p:extLst>
      <p:ext uri="{BB962C8B-B14F-4D97-AF65-F5344CB8AC3E}">
        <p14:creationId xmlns:p14="http://schemas.microsoft.com/office/powerpoint/2010/main" val="110513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40BC0A-2475-3D9E-8B1A-23B7030126E8}"/>
              </a:ext>
            </a:extLst>
          </p:cNvPr>
          <p:cNvSpPr txBox="1"/>
          <p:nvPr/>
        </p:nvSpPr>
        <p:spPr>
          <a:xfrm>
            <a:off x="5057882" y="576856"/>
            <a:ext cx="7131070" cy="5819094"/>
          </a:xfrm>
          <a:prstGeom prst="rect">
            <a:avLst/>
          </a:prstGeom>
          <a:noFill/>
        </p:spPr>
        <p:txBody>
          <a:bodyPr wrap="square" rtlCol="0">
            <a:spAutoFit/>
          </a:bodyPr>
          <a:lstStyle/>
          <a:p>
            <a:pPr marL="514350" indent="-514350">
              <a:lnSpc>
                <a:spcPct val="130000"/>
              </a:lnSpc>
              <a:buFont typeface="+mj-lt"/>
              <a:buAutoNum type="alphaLcParenR"/>
            </a:pPr>
            <a:r>
              <a:rPr lang="en-GB" sz="2400" noProof="0" dirty="0">
                <a:effectLst>
                  <a:outerShdw blurRad="38100" dist="38100" dir="2700000" algn="tl">
                    <a:srgbClr val="000000">
                      <a:alpha val="43137"/>
                    </a:srgbClr>
                  </a:outerShdw>
                </a:effectLst>
              </a:rPr>
              <a:t>Common CRS misinterpretations</a:t>
            </a:r>
          </a:p>
          <a:p>
            <a:pPr marL="514350" indent="-514350">
              <a:lnSpc>
                <a:spcPct val="130000"/>
              </a:lnSpc>
              <a:buFont typeface="+mj-lt"/>
              <a:buAutoNum type="alphaLcParenR"/>
            </a:pPr>
            <a:r>
              <a:rPr lang="en-GB" sz="2400" dirty="0"/>
              <a:t>Polar bear structure</a:t>
            </a:r>
          </a:p>
          <a:p>
            <a:pPr marL="514350" indent="-514350">
              <a:lnSpc>
                <a:spcPct val="130000"/>
              </a:lnSpc>
              <a:buFont typeface="+mj-lt"/>
              <a:buAutoNum type="alphaLcParenR"/>
            </a:pPr>
            <a:r>
              <a:rPr lang="en-GB" sz="2400" dirty="0"/>
              <a:t>Trust can be a Custodial Institution for </a:t>
            </a:r>
            <a:r>
              <a:rPr lang="en-GB" sz="2400" dirty="0" err="1"/>
              <a:t>AEoI</a:t>
            </a:r>
            <a:r>
              <a:rPr lang="en-GB" sz="2400" dirty="0"/>
              <a:t> </a:t>
            </a:r>
          </a:p>
          <a:p>
            <a:pPr marL="514350" indent="-514350">
              <a:lnSpc>
                <a:spcPct val="130000"/>
              </a:lnSpc>
              <a:buFont typeface="+mj-lt"/>
              <a:buAutoNum type="alphaLcParenR"/>
            </a:pPr>
            <a:r>
              <a:rPr lang="en-GB" sz="2400" dirty="0"/>
              <a:t>Resettle/decant  polar bear custodian to new trust/foundation</a:t>
            </a:r>
          </a:p>
          <a:p>
            <a:pPr marL="514350" indent="-514350">
              <a:lnSpc>
                <a:spcPct val="130000"/>
              </a:lnSpc>
              <a:buFont typeface="+mj-lt"/>
              <a:buAutoNum type="alphaLcParenR"/>
            </a:pPr>
            <a:r>
              <a:rPr lang="en-GB"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Structure to resolve Liechtenstein’s Russian zombie trust crisis</a:t>
            </a:r>
          </a:p>
          <a:p>
            <a:pPr marL="514350" indent="-514350">
              <a:lnSpc>
                <a:spcPct val="130000"/>
              </a:lnSpc>
              <a:buFont typeface="+mj-lt"/>
              <a:buAutoNum type="alphaLcParenR"/>
            </a:pPr>
            <a:r>
              <a:rPr lang="en-GB"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Territories and dependencies excluded from Norway’s tax agreements</a:t>
            </a:r>
          </a:p>
          <a:p>
            <a:pPr marL="514350" indent="-514350">
              <a:lnSpc>
                <a:spcPct val="130000"/>
              </a:lnSpc>
              <a:buFont typeface="+mj-lt"/>
              <a:buAutoNum type="alphaLcParenR"/>
            </a:pPr>
            <a:r>
              <a:rPr lang="en-GB" sz="2400" dirty="0"/>
              <a:t>Alternate non-participating jurisdictions</a:t>
            </a:r>
          </a:p>
          <a:p>
            <a:pPr marL="514350" indent="-514350">
              <a:lnSpc>
                <a:spcPct val="130000"/>
              </a:lnSpc>
              <a:buFont typeface="+mj-lt"/>
              <a:buAutoNum type="alphaLcParenR"/>
            </a:pPr>
            <a:r>
              <a:rPr lang="en-GB" sz="2400" dirty="0"/>
              <a:t>Liechtenstein rejects Mandatory Disclosure Rules</a:t>
            </a:r>
            <a:endParaRPr lang="de-CH" sz="28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5C5A4A7-6FB9-07AA-6882-C631C624614B}"/>
              </a:ext>
            </a:extLst>
          </p:cNvPr>
          <p:cNvPicPr>
            <a:picLocks noChangeAspect="1"/>
          </p:cNvPicPr>
          <p:nvPr/>
        </p:nvPicPr>
        <p:blipFill rotWithShape="1">
          <a:blip r:embed="rId2"/>
          <a:srcRect t="13391" r="57310" b="1"/>
          <a:stretch>
            <a:fillRect/>
          </a:stretch>
        </p:blipFill>
        <p:spPr>
          <a:xfrm flipH="1">
            <a:off x="-564289" y="10"/>
            <a:ext cx="5064215"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3" name="TextBox 2">
            <a:extLst>
              <a:ext uri="{FF2B5EF4-FFF2-40B4-BE49-F238E27FC236}">
                <a16:creationId xmlns:a16="http://schemas.microsoft.com/office/drawing/2014/main" id="{0AA7A5E9-4CE5-67A5-2B2D-7B4BC07445F7}"/>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a:t>
            </a:fld>
            <a:endParaRPr lang="de-CH" dirty="0"/>
          </a:p>
        </p:txBody>
      </p:sp>
      <p:sp>
        <p:nvSpPr>
          <p:cNvPr id="4" name="TextBox 3">
            <a:extLst>
              <a:ext uri="{FF2B5EF4-FFF2-40B4-BE49-F238E27FC236}">
                <a16:creationId xmlns:a16="http://schemas.microsoft.com/office/drawing/2014/main" id="{BF14B216-C850-A12B-B70A-CDCFDDB77ABE}"/>
              </a:ext>
            </a:extLst>
          </p:cNvPr>
          <p:cNvSpPr txBox="1"/>
          <p:nvPr/>
        </p:nvSpPr>
        <p:spPr>
          <a:xfrm>
            <a:off x="-460638" y="1354010"/>
            <a:ext cx="4498403" cy="1200329"/>
          </a:xfrm>
          <a:prstGeom prst="rect">
            <a:avLst/>
          </a:prstGeom>
          <a:noFill/>
          <a:effectLst>
            <a:glow rad="228600">
              <a:schemeClr val="accent1">
                <a:satMod val="175000"/>
                <a:alpha val="40000"/>
              </a:schemeClr>
            </a:glow>
          </a:effectLst>
        </p:spPr>
        <p:txBody>
          <a:bodyPr wrap="square" rtlCol="0">
            <a:spAutoFit/>
          </a:bodyPr>
          <a:lstStyle/>
          <a:p>
            <a:pPr algn="ctr"/>
            <a:r>
              <a:rPr lang="en-GB" sz="3600" dirty="0">
                <a:solidFill>
                  <a:schemeClr val="bg1"/>
                </a:solidFill>
                <a:effectLst>
                  <a:glow rad="228600">
                    <a:schemeClr val="bg1">
                      <a:lumMod val="95000"/>
                      <a:alpha val="40000"/>
                    </a:schemeClr>
                  </a:glow>
                </a:effectLst>
                <a:latin typeface="ADLaM Display" panose="02010000000000000000" pitchFamily="2" charset="0"/>
                <a:ea typeface="ADLaM Display" panose="02010000000000000000" pitchFamily="2" charset="0"/>
                <a:cs typeface="ADLaM Display" panose="02010000000000000000" pitchFamily="2" charset="0"/>
              </a:rPr>
              <a:t>Presentation</a:t>
            </a:r>
          </a:p>
          <a:p>
            <a:pPr algn="ctr"/>
            <a:r>
              <a:rPr lang="en-GB" sz="3600" dirty="0">
                <a:solidFill>
                  <a:schemeClr val="bg1"/>
                </a:solidFill>
                <a:effectLst>
                  <a:glow rad="228600">
                    <a:schemeClr val="bg1">
                      <a:lumMod val="95000"/>
                      <a:alpha val="40000"/>
                    </a:schemeClr>
                  </a:glow>
                </a:effectLst>
                <a:latin typeface="ADLaM Display" panose="02010000000000000000" pitchFamily="2" charset="0"/>
                <a:ea typeface="ADLaM Display" panose="02010000000000000000" pitchFamily="2" charset="0"/>
                <a:cs typeface="ADLaM Display" panose="02010000000000000000" pitchFamily="2" charset="0"/>
              </a:rPr>
              <a:t>agenda </a:t>
            </a:r>
          </a:p>
        </p:txBody>
      </p:sp>
    </p:spTree>
    <p:extLst>
      <p:ext uri="{BB962C8B-B14F-4D97-AF65-F5344CB8AC3E}">
        <p14:creationId xmlns:p14="http://schemas.microsoft.com/office/powerpoint/2010/main" val="299650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0B6804-FED7-CEFE-698D-97C483CB3022}"/>
              </a:ext>
            </a:extLst>
          </p:cNvPr>
          <p:cNvPicPr>
            <a:picLocks noChangeAspect="1"/>
          </p:cNvPicPr>
          <p:nvPr/>
        </p:nvPicPr>
        <p:blipFill>
          <a:blip r:embed="rId2"/>
          <a:stretch>
            <a:fillRect/>
          </a:stretch>
        </p:blipFill>
        <p:spPr>
          <a:xfrm>
            <a:off x="1058777" y="1481491"/>
            <a:ext cx="1695687" cy="3648584"/>
          </a:xfrm>
          <a:prstGeom prst="rect">
            <a:avLst/>
          </a:prstGeom>
        </p:spPr>
      </p:pic>
      <p:sp>
        <p:nvSpPr>
          <p:cNvPr id="6" name="TextBox 5">
            <a:extLst>
              <a:ext uri="{FF2B5EF4-FFF2-40B4-BE49-F238E27FC236}">
                <a16:creationId xmlns:a16="http://schemas.microsoft.com/office/drawing/2014/main" id="{FF75F89C-F0B7-9105-86F6-663745F9117F}"/>
              </a:ext>
            </a:extLst>
          </p:cNvPr>
          <p:cNvSpPr txBox="1"/>
          <p:nvPr/>
        </p:nvSpPr>
        <p:spPr>
          <a:xfrm>
            <a:off x="246890" y="134858"/>
            <a:ext cx="11594914" cy="584775"/>
          </a:xfrm>
          <a:prstGeom prst="rect">
            <a:avLst/>
          </a:prstGeom>
          <a:noFill/>
          <a:ln>
            <a:noFill/>
          </a:ln>
        </p:spPr>
        <p:txBody>
          <a:bodyPr wrap="square" rtlCol="0">
            <a:spAutoFit/>
          </a:bodyPr>
          <a:lstStyle/>
          <a:p>
            <a:pPr algn="ctr"/>
            <a:r>
              <a:rPr lang="en-GB" sz="3200" b="1" dirty="0"/>
              <a:t>e). Structure to resolve Russian zombie trust crisis</a:t>
            </a:r>
          </a:p>
        </p:txBody>
      </p:sp>
      <p:cxnSp>
        <p:nvCxnSpPr>
          <p:cNvPr id="7" name="Straight Connector 1">
            <a:extLst>
              <a:ext uri="{FF2B5EF4-FFF2-40B4-BE49-F238E27FC236}">
                <a16:creationId xmlns:a16="http://schemas.microsoft.com/office/drawing/2014/main" id="{A29F69D2-CD09-806A-B883-0B451DD01080}"/>
              </a:ext>
            </a:extLst>
          </p:cNvPr>
          <p:cNvCxnSpPr/>
          <p:nvPr/>
        </p:nvCxnSpPr>
        <p:spPr>
          <a:xfrm>
            <a:off x="823847" y="1717013"/>
            <a:ext cx="1671320" cy="3177540"/>
          </a:xfrm>
          <a:prstGeom prst="straightConnector1">
            <a:avLst/>
          </a:prstGeom>
          <a:noFill/>
          <a:ln w="38103" cap="flat">
            <a:solidFill>
              <a:srgbClr val="EE0000"/>
            </a:solidFill>
            <a:custDash>
              <a:ds d="299976" sp="299976"/>
            </a:custDash>
            <a:miter/>
          </a:ln>
        </p:spPr>
      </p:cxnSp>
      <p:sp>
        <p:nvSpPr>
          <p:cNvPr id="10" name="TextBox 9">
            <a:extLst>
              <a:ext uri="{FF2B5EF4-FFF2-40B4-BE49-F238E27FC236}">
                <a16:creationId xmlns:a16="http://schemas.microsoft.com/office/drawing/2014/main" id="{4A244972-A320-89AF-4C2B-68EC71C5ADEC}"/>
              </a:ext>
            </a:extLst>
          </p:cNvPr>
          <p:cNvSpPr txBox="1"/>
          <p:nvPr/>
        </p:nvSpPr>
        <p:spPr>
          <a:xfrm>
            <a:off x="7215573" y="1270553"/>
            <a:ext cx="4753583" cy="4616648"/>
          </a:xfrm>
          <a:prstGeom prst="rect">
            <a:avLst/>
          </a:prstGeom>
          <a:noFill/>
        </p:spPr>
        <p:txBody>
          <a:bodyPr wrap="square" rtlCol="0">
            <a:spAutoFit/>
          </a:bodyPr>
          <a:lstStyle/>
          <a:p>
            <a:pPr lvl="0" algn="just"/>
            <a:r>
              <a:rPr lang="en-GB" sz="1400" dirty="0"/>
              <a:t>MoF issued an announcement making clarifications on the 5</a:t>
            </a:r>
            <a:r>
              <a:rPr lang="en-GB" sz="1400" baseline="30000" dirty="0"/>
              <a:t>th</a:t>
            </a:r>
            <a:r>
              <a:rPr lang="en-GB" sz="1400" dirty="0"/>
              <a:t> package of sanctions of the European Commission against Russia, specifically addressing the recent prohibition introduced under Article 5m of Regulation (EU) 833/2014 which prohibits the provision of certain trust services. </a:t>
            </a:r>
            <a:endParaRPr lang="de-CH" sz="1400" dirty="0"/>
          </a:p>
          <a:p>
            <a:pPr lvl="0" algn="just"/>
            <a:endParaRPr lang="en-GB" sz="1400" b="1" dirty="0"/>
          </a:p>
          <a:p>
            <a:pPr lvl="0" algn="just"/>
            <a:r>
              <a:rPr lang="en-GB" sz="1400" dirty="0"/>
              <a:t>The prohibition refers to the registration, provision of registered office, business or administrative address, as well as management services to new trusts or similar legal arrangements, which trigger the application of Article 5m</a:t>
            </a:r>
            <a:endParaRPr lang="de-CH" sz="1400" dirty="0"/>
          </a:p>
          <a:p>
            <a:pPr algn="just"/>
            <a:endParaRPr lang="en-GB" sz="1400" dirty="0"/>
          </a:p>
          <a:p>
            <a:pPr algn="just"/>
            <a:r>
              <a:rPr lang="en-GB" sz="1400" dirty="0"/>
              <a:t>Ministry of Finance Article 5m Guidance April 12, 2022- Cyprus sanction guidelines explicitly clarifies that the term «</a:t>
            </a:r>
            <a:r>
              <a:rPr lang="en-GB" sz="1400" b="1" dirty="0"/>
              <a:t>similar legal arrangements</a:t>
            </a:r>
            <a:r>
              <a:rPr lang="en-GB" sz="1400" dirty="0"/>
              <a:t>» does </a:t>
            </a:r>
            <a:r>
              <a:rPr lang="en-GB" sz="1400" b="1" dirty="0"/>
              <a:t>not extend to companies</a:t>
            </a:r>
            <a:r>
              <a:rPr lang="en-GB" sz="1400" dirty="0"/>
              <a:t>. </a:t>
            </a:r>
          </a:p>
          <a:p>
            <a:pPr algn="just"/>
            <a:endParaRPr lang="en-GB" sz="1400" dirty="0"/>
          </a:p>
          <a:p>
            <a:pPr algn="just"/>
            <a:r>
              <a:rPr lang="en-GB" sz="1400" dirty="0"/>
              <a:t>The guidance makes clear that while the sanctions target trusts and similar legal arrangements, companies are treated as separate entities and are not considered trusts for these purposes. </a:t>
            </a:r>
            <a:endParaRPr lang="de-CH" sz="1400" dirty="0"/>
          </a:p>
        </p:txBody>
      </p:sp>
      <p:pic>
        <p:nvPicPr>
          <p:cNvPr id="4" name="Picture 3">
            <a:extLst>
              <a:ext uri="{FF2B5EF4-FFF2-40B4-BE49-F238E27FC236}">
                <a16:creationId xmlns:a16="http://schemas.microsoft.com/office/drawing/2014/main" id="{6AA17F88-88C6-4A4E-C0E4-B26D8A0891FA}"/>
              </a:ext>
            </a:extLst>
          </p:cNvPr>
          <p:cNvPicPr>
            <a:picLocks noChangeAspect="1"/>
          </p:cNvPicPr>
          <p:nvPr/>
        </p:nvPicPr>
        <p:blipFill>
          <a:blip r:embed="rId3"/>
          <a:stretch>
            <a:fillRect/>
          </a:stretch>
        </p:blipFill>
        <p:spPr>
          <a:xfrm>
            <a:off x="2757251" y="1190312"/>
            <a:ext cx="4458322" cy="4477375"/>
          </a:xfrm>
          <a:prstGeom prst="rect">
            <a:avLst/>
          </a:prstGeom>
        </p:spPr>
      </p:pic>
      <p:cxnSp>
        <p:nvCxnSpPr>
          <p:cNvPr id="5" name="Straight Arrow Connector 4">
            <a:extLst>
              <a:ext uri="{FF2B5EF4-FFF2-40B4-BE49-F238E27FC236}">
                <a16:creationId xmlns:a16="http://schemas.microsoft.com/office/drawing/2014/main" id="{DC1F6367-DB94-8E43-D7B4-2F621C8B28C7}"/>
              </a:ext>
            </a:extLst>
          </p:cNvPr>
          <p:cNvCxnSpPr>
            <a:cxnSpLocks/>
          </p:cNvCxnSpPr>
          <p:nvPr/>
        </p:nvCxnSpPr>
        <p:spPr>
          <a:xfrm>
            <a:off x="2851634" y="4535213"/>
            <a:ext cx="1642438" cy="0"/>
          </a:xfrm>
          <a:prstGeom prst="straightConnector1">
            <a:avLst/>
          </a:prstGeom>
          <a:noFill/>
          <a:ln w="38103" cap="flat">
            <a:solidFill>
              <a:srgbClr val="156082"/>
            </a:solidFill>
            <a:custDash>
              <a:ds d="100000" sp="100000"/>
            </a:custDash>
            <a:miter/>
            <a:headEnd w="med" len="sm"/>
            <a:tailEnd type="arrow" w="med" len="sm"/>
          </a:ln>
        </p:spPr>
      </p:cxnSp>
      <p:sp>
        <p:nvSpPr>
          <p:cNvPr id="13" name="TextBox 12">
            <a:extLst>
              <a:ext uri="{FF2B5EF4-FFF2-40B4-BE49-F238E27FC236}">
                <a16:creationId xmlns:a16="http://schemas.microsoft.com/office/drawing/2014/main" id="{D645C86E-41F2-10C5-00EB-B4412955949D}"/>
              </a:ext>
            </a:extLst>
          </p:cNvPr>
          <p:cNvSpPr txBox="1"/>
          <p:nvPr/>
        </p:nvSpPr>
        <p:spPr>
          <a:xfrm>
            <a:off x="83626" y="5479508"/>
            <a:ext cx="7531549" cy="1384995"/>
          </a:xfrm>
          <a:prstGeom prst="rect">
            <a:avLst/>
          </a:prstGeom>
          <a:noFill/>
        </p:spPr>
        <p:txBody>
          <a:bodyPr wrap="none" rtlCol="0">
            <a:spAutoFit/>
          </a:bodyPr>
          <a:lstStyle/>
          <a:p>
            <a:r>
              <a:rPr lang="de-DE" sz="1400" dirty="0" err="1"/>
              <a:t>Fiduciary</a:t>
            </a:r>
            <a:r>
              <a:rPr lang="de-DE" sz="1400" dirty="0"/>
              <a:t> </a:t>
            </a:r>
            <a:r>
              <a:rPr lang="de-DE" sz="1400" dirty="0" err="1"/>
              <a:t>services</a:t>
            </a:r>
            <a:r>
              <a:rPr lang="de-DE" sz="1400" dirty="0"/>
              <a:t> </a:t>
            </a:r>
            <a:r>
              <a:rPr lang="de-DE" sz="1400" dirty="0" err="1"/>
              <a:t>is</a:t>
            </a:r>
            <a:r>
              <a:rPr lang="de-DE" sz="1400" dirty="0"/>
              <a:t> </a:t>
            </a:r>
          </a:p>
          <a:p>
            <a:pPr marL="342900" indent="-342900">
              <a:buAutoNum type="arabicPeriod"/>
            </a:pPr>
            <a:r>
              <a:rPr lang="de-DE" sz="1400" dirty="0" err="1"/>
              <a:t>split</a:t>
            </a:r>
            <a:r>
              <a:rPr lang="de-DE" sz="1400" dirty="0"/>
              <a:t> </a:t>
            </a:r>
            <a:r>
              <a:rPr lang="de-DE" sz="1400" dirty="0" err="1"/>
              <a:t>of</a:t>
            </a:r>
            <a:r>
              <a:rPr lang="de-DE" sz="1400" dirty="0"/>
              <a:t> legal and </a:t>
            </a:r>
            <a:r>
              <a:rPr lang="de-DE" sz="1400" dirty="0" err="1"/>
              <a:t>beneficial</a:t>
            </a:r>
            <a:r>
              <a:rPr lang="de-DE" sz="1400" dirty="0"/>
              <a:t> </a:t>
            </a:r>
            <a:r>
              <a:rPr lang="de-DE" sz="1400" dirty="0" err="1"/>
              <a:t>ownership</a:t>
            </a:r>
            <a:r>
              <a:rPr lang="de-DE" sz="1400" dirty="0"/>
              <a:t>, and</a:t>
            </a:r>
          </a:p>
          <a:p>
            <a:pPr marL="342900" indent="-342900">
              <a:buAutoNum type="arabicPeriod"/>
            </a:pPr>
            <a:r>
              <a:rPr lang="de-DE" sz="1400" dirty="0"/>
              <a:t>A </a:t>
            </a:r>
            <a:r>
              <a:rPr lang="de-DE" sz="1400" dirty="0" err="1"/>
              <a:t>fiduciary</a:t>
            </a:r>
            <a:r>
              <a:rPr lang="de-DE" sz="1400" dirty="0"/>
              <a:t> </a:t>
            </a:r>
            <a:r>
              <a:rPr lang="de-DE" sz="1400" dirty="0" err="1"/>
              <a:t>bond</a:t>
            </a:r>
            <a:r>
              <a:rPr lang="de-DE" sz="1400" dirty="0"/>
              <a:t> (</a:t>
            </a:r>
            <a:r>
              <a:rPr lang="de-DE" sz="1400" dirty="0" err="1"/>
              <a:t>active</a:t>
            </a:r>
            <a:r>
              <a:rPr lang="de-DE" sz="1400" dirty="0"/>
              <a:t> </a:t>
            </a:r>
            <a:r>
              <a:rPr lang="de-DE" sz="1400" dirty="0" err="1"/>
              <a:t>decisions</a:t>
            </a:r>
            <a:r>
              <a:rPr lang="de-DE" sz="1400" dirty="0"/>
              <a:t> </a:t>
            </a:r>
            <a:r>
              <a:rPr lang="de-DE" sz="1400" dirty="0" err="1"/>
              <a:t>managing</a:t>
            </a:r>
            <a:r>
              <a:rPr lang="de-DE" sz="1400" dirty="0"/>
              <a:t> </a:t>
            </a:r>
            <a:r>
              <a:rPr lang="de-DE" sz="1400" dirty="0" err="1"/>
              <a:t>assets</a:t>
            </a:r>
            <a:r>
              <a:rPr lang="de-DE" sz="1400" dirty="0"/>
              <a:t> </a:t>
            </a:r>
            <a:r>
              <a:rPr lang="de-DE" sz="1400" dirty="0" err="1"/>
              <a:t>for</a:t>
            </a:r>
            <a:r>
              <a:rPr lang="de-DE" sz="1400" dirty="0"/>
              <a:t> </a:t>
            </a:r>
            <a:r>
              <a:rPr lang="de-DE" sz="1400" dirty="0" err="1"/>
              <a:t>beneficiaries</a:t>
            </a:r>
            <a:r>
              <a:rPr lang="de-DE" sz="1400" dirty="0"/>
              <a:t>)</a:t>
            </a:r>
          </a:p>
          <a:p>
            <a:endParaRPr lang="de-DE" sz="1400" dirty="0"/>
          </a:p>
          <a:p>
            <a:r>
              <a:rPr lang="de-DE" sz="1400" dirty="0"/>
              <a:t>A </a:t>
            </a:r>
            <a:r>
              <a:rPr lang="de-DE" sz="1400" dirty="0" err="1"/>
              <a:t>custodian</a:t>
            </a:r>
            <a:r>
              <a:rPr lang="de-DE" sz="1400" dirty="0"/>
              <a:t> </a:t>
            </a:r>
            <a:r>
              <a:rPr lang="de-DE" sz="1400" dirty="0" err="1"/>
              <a:t>is</a:t>
            </a:r>
            <a:r>
              <a:rPr lang="de-DE" sz="1400" dirty="0"/>
              <a:t> a </a:t>
            </a:r>
            <a:r>
              <a:rPr lang="de-DE" sz="1400" dirty="0" err="1"/>
              <a:t>gatekeeper</a:t>
            </a:r>
            <a:r>
              <a:rPr lang="de-DE" sz="1400" dirty="0"/>
              <a:t>, </a:t>
            </a:r>
            <a:r>
              <a:rPr lang="de-DE" sz="1400" dirty="0" err="1"/>
              <a:t>vault</a:t>
            </a:r>
            <a:r>
              <a:rPr lang="de-DE" sz="1400" dirty="0"/>
              <a:t>, </a:t>
            </a:r>
            <a:r>
              <a:rPr lang="en-GB" sz="1400" dirty="0"/>
              <a:t>p</a:t>
            </a:r>
            <a:r>
              <a:rPr lang="en-GB" sz="1400"/>
              <a:t>rimarily </a:t>
            </a:r>
            <a:r>
              <a:rPr lang="en-GB" sz="1400" dirty="0"/>
              <a:t>about safety and accurate record-keeping.</a:t>
            </a:r>
          </a:p>
          <a:p>
            <a:r>
              <a:rPr lang="en-GB" sz="1400" dirty="0"/>
              <a:t>The client retains all decision-making power. The custodian is a passive, service-oriented entity.</a:t>
            </a:r>
          </a:p>
        </p:txBody>
      </p:sp>
      <p:sp>
        <p:nvSpPr>
          <p:cNvPr id="3" name="TextBox 2">
            <a:extLst>
              <a:ext uri="{FF2B5EF4-FFF2-40B4-BE49-F238E27FC236}">
                <a16:creationId xmlns:a16="http://schemas.microsoft.com/office/drawing/2014/main" id="{57C14B43-823A-7779-489A-AE7B9A33D9D0}"/>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20</a:t>
            </a:fld>
            <a:endParaRPr lang="de-CH" dirty="0"/>
          </a:p>
        </p:txBody>
      </p:sp>
    </p:spTree>
    <p:extLst>
      <p:ext uri="{BB962C8B-B14F-4D97-AF65-F5344CB8AC3E}">
        <p14:creationId xmlns:p14="http://schemas.microsoft.com/office/powerpoint/2010/main" val="38600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0DF35843-F947-4011-9F6F-FEB96E22F898}"/>
              </a:ext>
            </a:extLst>
          </p:cNvPr>
          <p:cNvPicPr>
            <a:picLocks noChangeAspect="1"/>
          </p:cNvPicPr>
          <p:nvPr/>
        </p:nvPicPr>
        <p:blipFill>
          <a:blip r:embed="rId2">
            <a:extLst>
              <a:ext uri="{28A0092B-C50C-407E-A947-70E740481C1C}">
                <a14:useLocalDpi xmlns:a14="http://schemas.microsoft.com/office/drawing/2010/main" val="0"/>
              </a:ext>
            </a:extLst>
          </a:blip>
          <a:srcRect b="14094"/>
          <a:stretch/>
        </p:blipFill>
        <p:spPr>
          <a:xfrm>
            <a:off x="2793579" y="1392366"/>
            <a:ext cx="6589397" cy="4044430"/>
          </a:xfrm>
          <a:prstGeom prst="rect">
            <a:avLst/>
          </a:prstGeom>
        </p:spPr>
      </p:pic>
      <p:sp>
        <p:nvSpPr>
          <p:cNvPr id="3" name="Oval 2">
            <a:extLst>
              <a:ext uri="{FF2B5EF4-FFF2-40B4-BE49-F238E27FC236}">
                <a16:creationId xmlns:a16="http://schemas.microsoft.com/office/drawing/2014/main" id="{C8413790-B59D-F34B-24BD-1DDEBCFCF15E}"/>
              </a:ext>
            </a:extLst>
          </p:cNvPr>
          <p:cNvSpPr/>
          <p:nvPr/>
        </p:nvSpPr>
        <p:spPr>
          <a:xfrm>
            <a:off x="5613367" y="2930813"/>
            <a:ext cx="67945" cy="7366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Box 10">
            <a:extLst>
              <a:ext uri="{FF2B5EF4-FFF2-40B4-BE49-F238E27FC236}">
                <a16:creationId xmlns:a16="http://schemas.microsoft.com/office/drawing/2014/main" id="{540B3118-B72D-1F96-FB47-DDD6458D1FB0}"/>
              </a:ext>
            </a:extLst>
          </p:cNvPr>
          <p:cNvSpPr txBox="1"/>
          <p:nvPr/>
        </p:nvSpPr>
        <p:spPr>
          <a:xfrm>
            <a:off x="285344" y="5529134"/>
            <a:ext cx="11958537" cy="515206"/>
          </a:xfrm>
          <a:prstGeom prst="rect">
            <a:avLst/>
          </a:prstGeom>
          <a:noFill/>
        </p:spPr>
        <p:txBody>
          <a:bodyPr wrap="square" lIns="0" tIns="0" rIns="0" bIns="0">
            <a:spAutoFit/>
          </a:bodyPr>
          <a:lstStyle/>
          <a:p>
            <a:pPr marL="180340" indent="-180340" algn="just">
              <a:lnSpc>
                <a:spcPct val="107000"/>
              </a:lnSpc>
              <a:buFont typeface="Wingdings" panose="05000000000000000000" pitchFamily="2" charset="2"/>
              <a:buChar char="§"/>
            </a:pP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Svalbard (</a:t>
            </a:r>
            <a:r>
              <a:rPr lang="en-GB" sz="1600" kern="1200" dirty="0">
                <a:solidFill>
                  <a:srgbClr val="000000"/>
                </a:solidFill>
                <a:effectLst/>
                <a:ea typeface="Calibri" panose="020F0502020204030204" pitchFamily="34" charset="0"/>
                <a:cs typeface="Times New Roman" panose="02020603050405020304" pitchFamily="18" charset="0"/>
              </a:rPr>
              <a:t>“</a:t>
            </a: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cold shores</a:t>
            </a:r>
            <a:r>
              <a:rPr lang="en-GB" sz="1600" dirty="0">
                <a:solidFill>
                  <a:srgbClr val="000000"/>
                </a:solidFill>
                <a:ea typeface="Calibri" panose="020F0502020204030204" pitchFamily="34" charset="0"/>
                <a:cs typeface="Times New Roman" panose="02020603050405020304" pitchFamily="18" charset="0"/>
              </a:rPr>
              <a:t>”</a:t>
            </a: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an archipelago in the Arctic Ocean, integral part of the Kingdom of Norway, but not all Norwegian laws apply.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lnSpc>
                <a:spcPct val="107000"/>
              </a:lnSpc>
              <a:buFont typeface="Wingdings" panose="05000000000000000000" pitchFamily="2" charset="2"/>
              <a:buChar char="§"/>
            </a:pPr>
            <a:r>
              <a:rPr lang="en-GB" sz="16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Despite SJ being unincorporated areas not governed by own local government, neither is considered a dependency of Norway.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A612CE3-7E1B-43EE-2055-EF76EFD8BBF7}"/>
              </a:ext>
            </a:extLst>
          </p:cNvPr>
          <p:cNvSpPr txBox="1"/>
          <p:nvPr/>
        </p:nvSpPr>
        <p:spPr>
          <a:xfrm>
            <a:off x="5353140" y="1484704"/>
            <a:ext cx="1470274" cy="230832"/>
          </a:xfrm>
          <a:prstGeom prst="rect">
            <a:avLst/>
          </a:prstGeom>
          <a:noFill/>
        </p:spPr>
        <p:txBody>
          <a:bodyPr wrap="none" rtlCol="0">
            <a:spAutoFit/>
          </a:bodyPr>
          <a:lstStyle/>
          <a:p>
            <a:r>
              <a:rPr lang="de-DE" sz="900" dirty="0"/>
              <a:t>78⁰ N, 1,300 km </a:t>
            </a:r>
            <a:r>
              <a:rPr lang="de-DE" sz="900" dirty="0" err="1"/>
              <a:t>to</a:t>
            </a:r>
            <a:r>
              <a:rPr lang="de-DE" sz="900" dirty="0"/>
              <a:t> N. Pole</a:t>
            </a:r>
          </a:p>
        </p:txBody>
      </p:sp>
      <p:sp>
        <p:nvSpPr>
          <p:cNvPr id="10" name="TextBox 9">
            <a:extLst>
              <a:ext uri="{FF2B5EF4-FFF2-40B4-BE49-F238E27FC236}">
                <a16:creationId xmlns:a16="http://schemas.microsoft.com/office/drawing/2014/main" id="{D3128235-ADEE-E2B9-43D0-1EF1EEEF5C4E}"/>
              </a:ext>
            </a:extLst>
          </p:cNvPr>
          <p:cNvSpPr txBox="1"/>
          <p:nvPr/>
        </p:nvSpPr>
        <p:spPr>
          <a:xfrm>
            <a:off x="6893770" y="2736811"/>
            <a:ext cx="776175" cy="230832"/>
          </a:xfrm>
          <a:prstGeom prst="rect">
            <a:avLst/>
          </a:prstGeom>
          <a:noFill/>
        </p:spPr>
        <p:txBody>
          <a:bodyPr wrap="none" rtlCol="0">
            <a:spAutoFit/>
          </a:bodyPr>
          <a:lstStyle/>
          <a:p>
            <a:r>
              <a:rPr lang="de-DE" sz="900" b="1" dirty="0"/>
              <a:t>Bear Island</a:t>
            </a:r>
            <a:endParaRPr lang="de-CH" sz="900" b="1" dirty="0"/>
          </a:p>
        </p:txBody>
      </p:sp>
      <p:sp>
        <p:nvSpPr>
          <p:cNvPr id="15" name="TextBox 14">
            <a:extLst>
              <a:ext uri="{FF2B5EF4-FFF2-40B4-BE49-F238E27FC236}">
                <a16:creationId xmlns:a16="http://schemas.microsoft.com/office/drawing/2014/main" id="{B8DF8EEF-E2B5-75AB-22E1-510EEFD89B28}"/>
              </a:ext>
            </a:extLst>
          </p:cNvPr>
          <p:cNvSpPr txBox="1"/>
          <p:nvPr/>
        </p:nvSpPr>
        <p:spPr>
          <a:xfrm>
            <a:off x="5161222" y="2819807"/>
            <a:ext cx="1280403" cy="369332"/>
          </a:xfrm>
          <a:prstGeom prst="rect">
            <a:avLst/>
          </a:prstGeom>
          <a:noFill/>
        </p:spPr>
        <p:txBody>
          <a:bodyPr wrap="square" rtlCol="0">
            <a:spAutoFit/>
          </a:bodyPr>
          <a:lstStyle/>
          <a:p>
            <a:r>
              <a:rPr lang="de-CH" sz="900" dirty="0"/>
              <a:t>71⁰ N</a:t>
            </a:r>
          </a:p>
          <a:p>
            <a:r>
              <a:rPr lang="de-CH" sz="900" b="1" dirty="0"/>
              <a:t>Jan Mayen</a:t>
            </a:r>
          </a:p>
        </p:txBody>
      </p:sp>
      <p:sp>
        <p:nvSpPr>
          <p:cNvPr id="18" name="TextBox 17">
            <a:extLst>
              <a:ext uri="{FF2B5EF4-FFF2-40B4-BE49-F238E27FC236}">
                <a16:creationId xmlns:a16="http://schemas.microsoft.com/office/drawing/2014/main" id="{078E4A2F-0F8A-08BD-1408-F1063BEC505C}"/>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&amp; dependencies excluded from Norway’s tax agreements</a:t>
            </a:r>
          </a:p>
        </p:txBody>
      </p:sp>
      <p:sp>
        <p:nvSpPr>
          <p:cNvPr id="19" name="TextBox 18">
            <a:extLst>
              <a:ext uri="{FF2B5EF4-FFF2-40B4-BE49-F238E27FC236}">
                <a16:creationId xmlns:a16="http://schemas.microsoft.com/office/drawing/2014/main" id="{C8E98A57-DC1B-A10B-780A-D1C448D0BC82}"/>
              </a:ext>
            </a:extLst>
          </p:cNvPr>
          <p:cNvSpPr txBox="1"/>
          <p:nvPr/>
        </p:nvSpPr>
        <p:spPr>
          <a:xfrm>
            <a:off x="-1" y="1795825"/>
            <a:ext cx="2793579" cy="2031325"/>
          </a:xfrm>
          <a:prstGeom prst="rect">
            <a:avLst/>
          </a:prstGeom>
          <a:noFill/>
        </p:spPr>
        <p:txBody>
          <a:bodyPr wrap="square" rtlCol="0">
            <a:spAutoFit/>
          </a:bodyPr>
          <a:lstStyle/>
          <a:p>
            <a:pPr marL="285750" indent="-285750">
              <a:buFont typeface="Courier New" panose="02070309020205020404" pitchFamily="49" charset="0"/>
              <a:buChar char="o"/>
            </a:pPr>
            <a:r>
              <a:rPr lang="de-DE" dirty="0">
                <a:latin typeface="Arial" panose="020B0604020202020204" pitchFamily="34" charset="0"/>
                <a:cs typeface="Arial" panose="020B0604020202020204" pitchFamily="34" charset="0"/>
              </a:rPr>
              <a:t>Terra </a:t>
            </a:r>
            <a:r>
              <a:rPr lang="de-DE" dirty="0" err="1">
                <a:latin typeface="Arial" panose="020B0604020202020204" pitchFamily="34" charset="0"/>
                <a:cs typeface="Arial" panose="020B0604020202020204" pitchFamily="34" charset="0"/>
              </a:rPr>
              <a:t>nullius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nobody′s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until</a:t>
            </a:r>
            <a:r>
              <a:rPr lang="de-DE" dirty="0">
                <a:latin typeface="Arial" panose="020B0604020202020204" pitchFamily="34" charset="0"/>
                <a:cs typeface="Arial" panose="020B0604020202020204" pitchFamily="34" charset="0"/>
              </a:rPr>
              <a:t> 1925 Treaty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Svalbard </a:t>
            </a:r>
          </a:p>
          <a:p>
            <a:pPr marL="285750" indent="-285750">
              <a:buFont typeface="Courier New" panose="02070309020205020404" pitchFamily="49" charset="0"/>
              <a:buChar char="o"/>
            </a:pPr>
            <a:r>
              <a:rPr lang="de-DE" dirty="0" err="1">
                <a:latin typeface="Arial" panose="020B0604020202020204" pitchFamily="34" charset="0"/>
                <a:cs typeface="Arial" panose="020B0604020202020204" pitchFamily="34" charset="0"/>
              </a:rPr>
              <a:t>Recognised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Norway′s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sovereignty</a:t>
            </a:r>
            <a:endParaRPr lang="de-DE"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de-DE" dirty="0" err="1">
                <a:latin typeface="Arial" panose="020B0604020202020204" pitchFamily="34" charset="0"/>
                <a:cs typeface="Arial" panose="020B0604020202020204" pitchFamily="34" charset="0"/>
              </a:rPr>
              <a:t>Ratified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by</a:t>
            </a:r>
            <a:r>
              <a:rPr lang="de-DE" dirty="0">
                <a:latin typeface="Arial" panose="020B0604020202020204" pitchFamily="34" charset="0"/>
                <a:cs typeface="Arial" panose="020B0604020202020204" pitchFamily="34" charset="0"/>
              </a:rPr>
              <a:t> 48 countries</a:t>
            </a:r>
            <a:endParaRPr lang="de-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A9A00F-7FC7-4612-535C-5E28E6F011DB}"/>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21</a:t>
            </a:fld>
            <a:endParaRPr lang="de-CH" dirty="0"/>
          </a:p>
        </p:txBody>
      </p:sp>
    </p:spTree>
    <p:extLst>
      <p:ext uri="{BB962C8B-B14F-4D97-AF65-F5344CB8AC3E}">
        <p14:creationId xmlns:p14="http://schemas.microsoft.com/office/powerpoint/2010/main" val="1651575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9DECBF-BDE5-419C-890E-4247854EB947}"/>
              </a:ext>
            </a:extLst>
          </p:cNvPr>
          <p:cNvSpPr txBox="1"/>
          <p:nvPr/>
        </p:nvSpPr>
        <p:spPr>
          <a:xfrm>
            <a:off x="146134" y="1182359"/>
            <a:ext cx="7348650" cy="5442516"/>
          </a:xfrm>
          <a:prstGeom prst="rect">
            <a:avLst/>
          </a:prstGeom>
          <a:noFill/>
        </p:spPr>
        <p:txBody>
          <a:bodyPr wrap="square" rtlCol="0">
            <a:spAutoFit/>
          </a:bodyPr>
          <a:lstStyle/>
          <a:p>
            <a:pPr marL="346075" indent="-28098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Svalbard is integral part of Norway </a:t>
            </a:r>
          </a:p>
          <a:p>
            <a:pPr marL="346075" indent="-28098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Norwegian civil, criminal law procedural law apply to Svalbard </a:t>
            </a:r>
            <a:r>
              <a:rPr lang="en-GB" b="1" dirty="0">
                <a:latin typeface="Arial" panose="020B0604020202020204" pitchFamily="34" charset="0"/>
                <a:cs typeface="Arial" panose="020B0604020202020204" pitchFamily="34" charset="0"/>
              </a:rPr>
              <a:t>unless</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other</a:t>
            </a:r>
            <a:r>
              <a:rPr lang="en-GB" dirty="0">
                <a:latin typeface="Arial" panose="020B0604020202020204" pitchFamily="34" charset="0"/>
                <a:cs typeface="Arial" panose="020B0604020202020204" pitchFamily="34" charset="0"/>
              </a:rPr>
              <a:t> provisions are made in the 1925 Svalbard treaty</a:t>
            </a:r>
          </a:p>
          <a:p>
            <a:pPr marL="346075" indent="-28098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Article 8 Svalbard treaty states tax must only used for Svalbard and tax be non-discriminatory for signatories. Hence no signatory can get benefits from a tax treaty nor obtain some of its taxes</a:t>
            </a:r>
          </a:p>
          <a:p>
            <a:pPr marL="346075" indent="-28098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Tax treaties co-ordinate tax policies would result in signatories having a beneficial tax rate which would violate Article 8.</a:t>
            </a:r>
          </a:p>
          <a:p>
            <a:pPr marL="346075" indent="-280988">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Norway’s international agreements thus exclude Svalbard from :</a:t>
            </a:r>
          </a:p>
          <a:p>
            <a:pPr marL="742950" lvl="1" indent="-280988">
              <a:lnSpc>
                <a:spcPct val="150000"/>
              </a:lnSpc>
              <a:buClr>
                <a:srgbClr val="0070C0"/>
              </a:buClr>
              <a:buSzPct val="75000"/>
              <a:buFont typeface="Wingdings" panose="05000000000000000000" pitchFamily="2" charset="2"/>
              <a:buChar char="q"/>
            </a:pPr>
            <a:r>
              <a:rPr lang="en-GB" dirty="0">
                <a:latin typeface="Arial" panose="020B0604020202020204" pitchFamily="34" charset="0"/>
                <a:cs typeface="Arial" panose="020B0604020202020204" pitchFamily="34" charset="0"/>
              </a:rPr>
              <a:t>Tax Treaties and Tax Information Exchange Agreements</a:t>
            </a:r>
          </a:p>
          <a:p>
            <a:pPr marL="742950" lvl="1" indent="-280988">
              <a:lnSpc>
                <a:spcPct val="150000"/>
              </a:lnSpc>
              <a:buClr>
                <a:srgbClr val="0070C0"/>
              </a:buClr>
              <a:buSzPct val="75000"/>
              <a:buFont typeface="Wingdings" panose="05000000000000000000" pitchFamily="2" charset="2"/>
              <a:buChar char="q"/>
            </a:pPr>
            <a:r>
              <a:rPr lang="en-GB" dirty="0">
                <a:latin typeface="Arial" panose="020B0604020202020204" pitchFamily="34" charset="0"/>
                <a:cs typeface="Arial" panose="020B0604020202020204" pitchFamily="34" charset="0"/>
              </a:rPr>
              <a:t>Bilateral Agreements</a:t>
            </a:r>
          </a:p>
          <a:p>
            <a:pPr marL="742950" lvl="1" indent="-280988">
              <a:lnSpc>
                <a:spcPct val="150000"/>
              </a:lnSpc>
              <a:buClr>
                <a:srgbClr val="0070C0"/>
              </a:buClr>
              <a:buSzPct val="75000"/>
              <a:buFont typeface="Wingdings" panose="05000000000000000000" pitchFamily="2" charset="2"/>
              <a:buChar char="q"/>
            </a:pPr>
            <a:r>
              <a:rPr lang="en-GB" dirty="0">
                <a:latin typeface="Arial" panose="020B0604020202020204" pitchFamily="34" charset="0"/>
                <a:cs typeface="Arial" panose="020B0604020202020204" pitchFamily="34" charset="0"/>
              </a:rPr>
              <a:t>OECD MCAA (legal basis for AEoI, and </a:t>
            </a:r>
            <a:r>
              <a:rPr lang="en-GB" dirty="0" err="1">
                <a:latin typeface="Arial" panose="020B0604020202020204" pitchFamily="34" charset="0"/>
                <a:cs typeface="Arial" panose="020B0604020202020204" pitchFamily="34" charset="0"/>
              </a:rPr>
              <a:t>EoR</a:t>
            </a:r>
            <a:r>
              <a:rPr lang="en-GB" dirty="0">
                <a:latin typeface="Arial" panose="020B0604020202020204" pitchFamily="34" charset="0"/>
                <a:cs typeface="Arial" panose="020B0604020202020204" pitchFamily="34" charset="0"/>
              </a:rPr>
              <a:t>)</a:t>
            </a:r>
          </a:p>
          <a:p>
            <a:pPr marL="742950" lvl="1" indent="-280988">
              <a:lnSpc>
                <a:spcPct val="150000"/>
              </a:lnSpc>
              <a:buClr>
                <a:srgbClr val="0070C0"/>
              </a:buClr>
              <a:buSzPct val="75000"/>
              <a:buFont typeface="Wingdings" panose="05000000000000000000" pitchFamily="2" charset="2"/>
              <a:buChar char="q"/>
            </a:pPr>
            <a:r>
              <a:rPr lang="en-GB" dirty="0">
                <a:latin typeface="Arial" panose="020B0604020202020204" pitchFamily="34" charset="0"/>
                <a:cs typeface="Arial" panose="020B0604020202020204" pitchFamily="34" charset="0"/>
              </a:rPr>
              <a:t>FATCA IGAs</a:t>
            </a:r>
          </a:p>
        </p:txBody>
      </p:sp>
      <p:sp>
        <p:nvSpPr>
          <p:cNvPr id="7" name="Text Box 8">
            <a:extLst>
              <a:ext uri="{FF2B5EF4-FFF2-40B4-BE49-F238E27FC236}">
                <a16:creationId xmlns:a16="http://schemas.microsoft.com/office/drawing/2014/main" id="{CEE0C149-2773-474A-BB2D-AD5A5FF96890}"/>
              </a:ext>
            </a:extLst>
          </p:cNvPr>
          <p:cNvSpPr txBox="1"/>
          <p:nvPr/>
        </p:nvSpPr>
        <p:spPr>
          <a:xfrm>
            <a:off x="7417923" y="2045521"/>
            <a:ext cx="4547097" cy="2479039"/>
          </a:xfrm>
          <a:prstGeom prst="rect">
            <a:avLst/>
          </a:prstGeom>
          <a:solidFill>
            <a:srgbClr val="FFF9E7"/>
          </a:solidFill>
          <a:ln w="28575">
            <a:solidFill>
              <a:schemeClr val="accent2">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For the purposes of this Agreement, unless otherwise defined the term "Norway" means the Kingdom of Norway, and includes the land territory and internal waters, the territorial sea and the area beyond the territorial sea where the Kingdom of Norway, according to Norwegian legislation and in accordance with international law, may exercise her rights with respect to the seabed and subsoil and their natural resources; </a:t>
            </a:r>
            <a:r>
              <a:rPr lang="en-GB" sz="14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the term does not comprise </a:t>
            </a:r>
            <a:r>
              <a:rPr lang="en-GB" sz="1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Svalbard</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Jan Mayen and the Norwegian dependencies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biland</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Arc 1">
            <a:extLst>
              <a:ext uri="{FF2B5EF4-FFF2-40B4-BE49-F238E27FC236}">
                <a16:creationId xmlns:a16="http://schemas.microsoft.com/office/drawing/2014/main" id="{76F09813-B0CE-4D6A-8946-83794A62A13F}"/>
              </a:ext>
            </a:extLst>
          </p:cNvPr>
          <p:cNvSpPr/>
          <p:nvPr/>
        </p:nvSpPr>
        <p:spPr>
          <a:xfrm>
            <a:off x="7986583" y="3620388"/>
            <a:ext cx="3116649" cy="341821"/>
          </a:xfrm>
          <a:custGeom>
            <a:avLst/>
            <a:gdLst>
              <a:gd name="connsiteX0" fmla="*/ 398958 w 797916"/>
              <a:gd name="connsiteY0" fmla="*/ 0 h 302859"/>
              <a:gd name="connsiteX1" fmla="*/ 787302 w 797916"/>
              <a:gd name="connsiteY1" fmla="*/ 116733 h 302859"/>
              <a:gd name="connsiteX2" fmla="*/ 426171 w 797916"/>
              <a:gd name="connsiteY2" fmla="*/ 302507 h 302859"/>
              <a:gd name="connsiteX3" fmla="*/ 75431 w 797916"/>
              <a:gd name="connsiteY3" fmla="*/ 240038 h 302859"/>
              <a:gd name="connsiteX4" fmla="*/ 343128 w 797916"/>
              <a:gd name="connsiteY4" fmla="*/ 1489 h 302859"/>
              <a:gd name="connsiteX5" fmla="*/ 398958 w 797916"/>
              <a:gd name="connsiteY5" fmla="*/ 151430 h 302859"/>
              <a:gd name="connsiteX6" fmla="*/ 398958 w 797916"/>
              <a:gd name="connsiteY6" fmla="*/ 0 h 302859"/>
              <a:gd name="connsiteX0" fmla="*/ 398958 w 797916"/>
              <a:gd name="connsiteY0" fmla="*/ 0 h 302859"/>
              <a:gd name="connsiteX1" fmla="*/ 787302 w 797916"/>
              <a:gd name="connsiteY1" fmla="*/ 116733 h 302859"/>
              <a:gd name="connsiteX2" fmla="*/ 426171 w 797916"/>
              <a:gd name="connsiteY2" fmla="*/ 302507 h 302859"/>
              <a:gd name="connsiteX3" fmla="*/ 75431 w 797916"/>
              <a:gd name="connsiteY3" fmla="*/ 240038 h 302859"/>
              <a:gd name="connsiteX4" fmla="*/ 343128 w 797916"/>
              <a:gd name="connsiteY4" fmla="*/ 1489 h 302859"/>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343555 w 798490"/>
              <a:gd name="connsiteY4" fmla="*/ 81539 h 382910"/>
              <a:gd name="connsiteX5" fmla="*/ 399385 w 798490"/>
              <a:gd name="connsiteY5" fmla="*/ 231480 h 382910"/>
              <a:gd name="connsiteX6" fmla="*/ 399385 w 798490"/>
              <a:gd name="connsiteY6" fmla="*/ 80050 h 382910"/>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477512 w 798490"/>
              <a:gd name="connsiteY4" fmla="*/ 0 h 382910"/>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343555 w 798490"/>
              <a:gd name="connsiteY4" fmla="*/ 81539 h 382910"/>
              <a:gd name="connsiteX5" fmla="*/ 399385 w 798490"/>
              <a:gd name="connsiteY5" fmla="*/ 231480 h 382910"/>
              <a:gd name="connsiteX6" fmla="*/ 399385 w 798490"/>
              <a:gd name="connsiteY6" fmla="*/ 80050 h 382910"/>
              <a:gd name="connsiteX0" fmla="*/ 341143 w 798490"/>
              <a:gd name="connsiteY0" fmla="*/ 50928 h 382910"/>
              <a:gd name="connsiteX1" fmla="*/ 787729 w 798490"/>
              <a:gd name="connsiteY1" fmla="*/ 196783 h 382910"/>
              <a:gd name="connsiteX2" fmla="*/ 426598 w 798490"/>
              <a:gd name="connsiteY2" fmla="*/ 382557 h 382910"/>
              <a:gd name="connsiteX3" fmla="*/ 75858 w 798490"/>
              <a:gd name="connsiteY3" fmla="*/ 320088 h 382910"/>
              <a:gd name="connsiteX4" fmla="*/ 477512 w 798490"/>
              <a:gd name="connsiteY4" fmla="*/ 0 h 382910"/>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343555 w 798490"/>
              <a:gd name="connsiteY4" fmla="*/ 81539 h 382910"/>
              <a:gd name="connsiteX5" fmla="*/ 399385 w 798490"/>
              <a:gd name="connsiteY5" fmla="*/ 231480 h 382910"/>
              <a:gd name="connsiteX6" fmla="*/ 399385 w 798490"/>
              <a:gd name="connsiteY6" fmla="*/ 80050 h 382910"/>
              <a:gd name="connsiteX0" fmla="*/ 288725 w 798490"/>
              <a:gd name="connsiteY0" fmla="*/ 85873 h 382910"/>
              <a:gd name="connsiteX1" fmla="*/ 787729 w 798490"/>
              <a:gd name="connsiteY1" fmla="*/ 196783 h 382910"/>
              <a:gd name="connsiteX2" fmla="*/ 426598 w 798490"/>
              <a:gd name="connsiteY2" fmla="*/ 382557 h 382910"/>
              <a:gd name="connsiteX3" fmla="*/ 75858 w 798490"/>
              <a:gd name="connsiteY3" fmla="*/ 320088 h 382910"/>
              <a:gd name="connsiteX4" fmla="*/ 477512 w 798490"/>
              <a:gd name="connsiteY4" fmla="*/ 0 h 382910"/>
              <a:gd name="connsiteX0" fmla="*/ 399385 w 798490"/>
              <a:gd name="connsiteY0" fmla="*/ 56753 h 359613"/>
              <a:gd name="connsiteX1" fmla="*/ 787729 w 798490"/>
              <a:gd name="connsiteY1" fmla="*/ 173486 h 359613"/>
              <a:gd name="connsiteX2" fmla="*/ 426598 w 798490"/>
              <a:gd name="connsiteY2" fmla="*/ 359260 h 359613"/>
              <a:gd name="connsiteX3" fmla="*/ 75858 w 798490"/>
              <a:gd name="connsiteY3" fmla="*/ 296791 h 359613"/>
              <a:gd name="connsiteX4" fmla="*/ 343555 w 798490"/>
              <a:gd name="connsiteY4" fmla="*/ 58242 h 359613"/>
              <a:gd name="connsiteX5" fmla="*/ 399385 w 798490"/>
              <a:gd name="connsiteY5" fmla="*/ 208183 h 359613"/>
              <a:gd name="connsiteX6" fmla="*/ 399385 w 798490"/>
              <a:gd name="connsiteY6" fmla="*/ 56753 h 359613"/>
              <a:gd name="connsiteX0" fmla="*/ 288725 w 798490"/>
              <a:gd name="connsiteY0" fmla="*/ 62576 h 359613"/>
              <a:gd name="connsiteX1" fmla="*/ 787729 w 798490"/>
              <a:gd name="connsiteY1" fmla="*/ 173486 h 359613"/>
              <a:gd name="connsiteX2" fmla="*/ 426598 w 798490"/>
              <a:gd name="connsiteY2" fmla="*/ 359260 h 359613"/>
              <a:gd name="connsiteX3" fmla="*/ 75858 w 798490"/>
              <a:gd name="connsiteY3" fmla="*/ 296791 h 359613"/>
              <a:gd name="connsiteX4" fmla="*/ 494984 w 798490"/>
              <a:gd name="connsiteY4" fmla="*/ 0 h 359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90" h="359613" stroke="0" extrusionOk="0">
                <a:moveTo>
                  <a:pt x="399385" y="56753"/>
                </a:moveTo>
                <a:cubicBezTo>
                  <a:pt x="584508" y="56753"/>
                  <a:pt x="745312" y="105089"/>
                  <a:pt x="787729" y="173486"/>
                </a:cubicBezTo>
                <a:cubicBezTo>
                  <a:pt x="844134" y="264438"/>
                  <a:pt x="672197" y="352887"/>
                  <a:pt x="426598" y="359260"/>
                </a:cubicBezTo>
                <a:cubicBezTo>
                  <a:pt x="289106" y="362828"/>
                  <a:pt x="156499" y="339210"/>
                  <a:pt x="75858" y="296791"/>
                </a:cubicBezTo>
                <a:cubicBezTo>
                  <a:pt x="-99834" y="204374"/>
                  <a:pt x="46257" y="74190"/>
                  <a:pt x="343555" y="58242"/>
                </a:cubicBezTo>
                <a:lnTo>
                  <a:pt x="399385" y="208183"/>
                </a:lnTo>
                <a:lnTo>
                  <a:pt x="399385" y="56753"/>
                </a:lnTo>
                <a:close/>
              </a:path>
              <a:path w="798490" h="359613" fill="none">
                <a:moveTo>
                  <a:pt x="288725" y="62576"/>
                </a:moveTo>
                <a:cubicBezTo>
                  <a:pt x="473848" y="62576"/>
                  <a:pt x="764750" y="124039"/>
                  <a:pt x="787729" y="173486"/>
                </a:cubicBezTo>
                <a:cubicBezTo>
                  <a:pt x="810708" y="222933"/>
                  <a:pt x="672197" y="352887"/>
                  <a:pt x="426598" y="359260"/>
                </a:cubicBezTo>
                <a:cubicBezTo>
                  <a:pt x="289106" y="362828"/>
                  <a:pt x="156499" y="339210"/>
                  <a:pt x="75858" y="296791"/>
                </a:cubicBezTo>
                <a:cubicBezTo>
                  <a:pt x="-99834" y="204374"/>
                  <a:pt x="197686" y="15948"/>
                  <a:pt x="494984"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extBox 1">
            <a:extLst>
              <a:ext uri="{FF2B5EF4-FFF2-40B4-BE49-F238E27FC236}">
                <a16:creationId xmlns:a16="http://schemas.microsoft.com/office/drawing/2014/main" id="{32FD2FF8-DD7C-CE5A-E111-2FC31BA2043C}"/>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22</a:t>
            </a:fld>
            <a:endParaRPr lang="de-CH" dirty="0"/>
          </a:p>
        </p:txBody>
      </p:sp>
      <p:sp>
        <p:nvSpPr>
          <p:cNvPr id="5" name="TextBox 4">
            <a:extLst>
              <a:ext uri="{FF2B5EF4-FFF2-40B4-BE49-F238E27FC236}">
                <a16:creationId xmlns:a16="http://schemas.microsoft.com/office/drawing/2014/main" id="{BCE5675E-B887-5184-4D9C-5F7F39B2A8B8}"/>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&amp; dependencies excluded from Norway’s tax agreements</a:t>
            </a:r>
          </a:p>
        </p:txBody>
      </p:sp>
    </p:spTree>
    <p:extLst>
      <p:ext uri="{BB962C8B-B14F-4D97-AF65-F5344CB8AC3E}">
        <p14:creationId xmlns:p14="http://schemas.microsoft.com/office/powerpoint/2010/main" val="340773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A703A8-45AB-4097-98DD-9B30DD3FB4CE}"/>
              </a:ext>
            </a:extLst>
          </p:cNvPr>
          <p:cNvSpPr/>
          <p:nvPr/>
        </p:nvSpPr>
        <p:spPr>
          <a:xfrm>
            <a:off x="132434" y="1324189"/>
            <a:ext cx="3229094" cy="1384995"/>
          </a:xfrm>
          <a:prstGeom prst="rect">
            <a:avLst/>
          </a:prstGeom>
          <a:solidFill>
            <a:schemeClr val="accent5">
              <a:lumMod val="40000"/>
              <a:lumOff val="60000"/>
            </a:schemeClr>
          </a:solidFill>
          <a:ln>
            <a:solidFill>
              <a:schemeClr val="tx1"/>
            </a:solidFill>
          </a:ln>
        </p:spPr>
        <p:txBody>
          <a:bodyPr wrap="square">
            <a:spAutoFit/>
          </a:bodyPr>
          <a:lstStyle/>
          <a:p>
            <a:pPr algn="ctr"/>
            <a:r>
              <a:rPr lang="en-GB" sz="1200" b="1" dirty="0"/>
              <a:t>CONVENTION BETWEEN THE KINGDOM OF NORWAY AND THE REPUBLIC OF AUSTRIA FOR THE AVOIDANCE OF DOUBLE TAXATION AND THE PREVENTION OF FISCAL EVASION WITH RESPECT TO TAXES ON INCOME AND ON CAPITAL</a:t>
            </a:r>
          </a:p>
          <a:p>
            <a:pPr algn="ctr"/>
            <a:r>
              <a:rPr lang="en-GB" sz="1200" b="1" dirty="0"/>
              <a:t>1995</a:t>
            </a:r>
          </a:p>
        </p:txBody>
      </p:sp>
      <p:sp>
        <p:nvSpPr>
          <p:cNvPr id="6" name="Rectangle 5">
            <a:extLst>
              <a:ext uri="{FF2B5EF4-FFF2-40B4-BE49-F238E27FC236}">
                <a16:creationId xmlns:a16="http://schemas.microsoft.com/office/drawing/2014/main" id="{4464A7A2-32FE-4F48-B0DB-558E87302705}"/>
              </a:ext>
            </a:extLst>
          </p:cNvPr>
          <p:cNvSpPr/>
          <p:nvPr/>
        </p:nvSpPr>
        <p:spPr>
          <a:xfrm>
            <a:off x="6766127" y="1275720"/>
            <a:ext cx="3229094" cy="2862322"/>
          </a:xfrm>
          <a:prstGeom prst="rect">
            <a:avLst/>
          </a:prstGeom>
          <a:solidFill>
            <a:srgbClr val="E2AC00"/>
          </a:solidFill>
          <a:ln>
            <a:solidFill>
              <a:schemeClr val="tx1"/>
            </a:solidFill>
          </a:ln>
        </p:spPr>
        <p:txBody>
          <a:bodyPr wrap="square">
            <a:spAutoFit/>
          </a:bodyPr>
          <a:lstStyle/>
          <a:p>
            <a:pPr algn="ctr"/>
            <a:r>
              <a:rPr lang="fr-FR" sz="1200" b="1" dirty="0"/>
              <a:t>AVENANT</a:t>
            </a:r>
          </a:p>
          <a:p>
            <a:pPr algn="ctr"/>
            <a:r>
              <a:rPr lang="fr-FR" sz="1200" b="1" dirty="0"/>
              <a:t>A LA CONVENTION ENTRE LE GOUVERNEMENT DU</a:t>
            </a:r>
          </a:p>
          <a:p>
            <a:pPr algn="ctr"/>
            <a:r>
              <a:rPr lang="fr-FR" sz="1200" b="1" dirty="0"/>
              <a:t>ROYAUME DE NORVÈGE ET LE GOUVERNEMENT DE LA RÉPUBLIQUE</a:t>
            </a:r>
          </a:p>
          <a:p>
            <a:pPr algn="ctr"/>
            <a:r>
              <a:rPr lang="fr-FR" sz="1200" b="1" dirty="0"/>
              <a:t>FRANÇAISE EN VUE D'ÉVITER LES DOUBLES IMPOSITIONS, DE PRÉVENIR</a:t>
            </a:r>
          </a:p>
          <a:p>
            <a:pPr algn="ctr"/>
            <a:r>
              <a:rPr lang="fr-FR" sz="1200" b="1" dirty="0"/>
              <a:t>L'ÉVASION FISCALE ET D'ÉTABLIR DES RÈGLES D'ASSISTANCE ADMINISTRATIVE</a:t>
            </a:r>
          </a:p>
          <a:p>
            <a:pPr algn="ctr"/>
            <a:r>
              <a:rPr lang="fr-FR" sz="1200" b="1" dirty="0"/>
              <a:t>RÉCIPROQUE EN MATIÈRE D'IMPÔTS SUR LE REVENU ET SUR LA FORTUNE</a:t>
            </a:r>
          </a:p>
          <a:p>
            <a:pPr algn="ctr"/>
            <a:r>
              <a:rPr lang="fr-FR" sz="1200" b="1" dirty="0"/>
              <a:t>(ENSEMBLE UN PROTOCOLE ET UN PROTOCOLE ADDITIONNEL), MODIFIÉE PAR</a:t>
            </a:r>
          </a:p>
          <a:p>
            <a:pPr algn="ctr"/>
            <a:r>
              <a:rPr lang="fr-FR" sz="1200" b="1" dirty="0"/>
              <a:t>L'AVENANT DU 14 NOVEMBRE </a:t>
            </a:r>
          </a:p>
          <a:p>
            <a:pPr algn="ctr"/>
            <a:r>
              <a:rPr lang="fr-FR" sz="1200" b="1" dirty="0"/>
              <a:t>1984</a:t>
            </a:r>
            <a:endParaRPr lang="en-GB" sz="1200" b="1" dirty="0"/>
          </a:p>
        </p:txBody>
      </p:sp>
      <p:graphicFrame>
        <p:nvGraphicFramePr>
          <p:cNvPr id="8" name="Table 7">
            <a:extLst>
              <a:ext uri="{FF2B5EF4-FFF2-40B4-BE49-F238E27FC236}">
                <a16:creationId xmlns:a16="http://schemas.microsoft.com/office/drawing/2014/main" id="{4D7FB3FB-75AB-4783-AF79-3837301C100D}"/>
              </a:ext>
            </a:extLst>
          </p:cNvPr>
          <p:cNvGraphicFramePr>
            <a:graphicFrameLocks noGrp="1"/>
          </p:cNvGraphicFramePr>
          <p:nvPr>
            <p:extLst>
              <p:ext uri="{D42A27DB-BD31-4B8C-83A1-F6EECF244321}">
                <p14:modId xmlns:p14="http://schemas.microsoft.com/office/powerpoint/2010/main" val="3531180996"/>
              </p:ext>
            </p:extLst>
          </p:nvPr>
        </p:nvGraphicFramePr>
        <p:xfrm>
          <a:off x="9978861" y="1285552"/>
          <a:ext cx="2306007" cy="4646580"/>
        </p:xfrm>
        <a:graphic>
          <a:graphicData uri="http://schemas.openxmlformats.org/drawingml/2006/table">
            <a:tbl>
              <a:tblPr/>
              <a:tblGrid>
                <a:gridCol w="768669">
                  <a:extLst>
                    <a:ext uri="{9D8B030D-6E8A-4147-A177-3AD203B41FA5}">
                      <a16:colId xmlns:a16="http://schemas.microsoft.com/office/drawing/2014/main" val="28333623"/>
                    </a:ext>
                  </a:extLst>
                </a:gridCol>
                <a:gridCol w="768669">
                  <a:extLst>
                    <a:ext uri="{9D8B030D-6E8A-4147-A177-3AD203B41FA5}">
                      <a16:colId xmlns:a16="http://schemas.microsoft.com/office/drawing/2014/main" val="493272997"/>
                    </a:ext>
                  </a:extLst>
                </a:gridCol>
                <a:gridCol w="768669">
                  <a:extLst>
                    <a:ext uri="{9D8B030D-6E8A-4147-A177-3AD203B41FA5}">
                      <a16:colId xmlns:a16="http://schemas.microsoft.com/office/drawing/2014/main" val="3301211188"/>
                    </a:ext>
                  </a:extLst>
                </a:gridCol>
              </a:tblGrid>
              <a:tr h="137024">
                <a:tc>
                  <a:txBody>
                    <a:bodyPr/>
                    <a:lstStyle/>
                    <a:p>
                      <a:pPr algn="ctr"/>
                      <a:r>
                        <a:rPr lang="en-GB" sz="800" dirty="0">
                          <a:latin typeface="Tahoma" panose="020B0604030504040204" pitchFamily="34" charset="0"/>
                        </a:rPr>
                        <a:t>Albania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Argentina</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Azerbaijan</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2664355039"/>
                  </a:ext>
                </a:extLst>
              </a:tr>
              <a:tr h="137024">
                <a:tc>
                  <a:txBody>
                    <a:bodyPr/>
                    <a:lstStyle/>
                    <a:p>
                      <a:pPr algn="ctr"/>
                      <a:r>
                        <a:rPr lang="en-GB" sz="800">
                          <a:latin typeface="Tahoma" panose="020B0604030504040204" pitchFamily="34" charset="0"/>
                        </a:rPr>
                        <a:t>Australia</a:t>
                      </a:r>
                      <a:endParaRPr lang="en-GB" sz="800"/>
                    </a:p>
                  </a:txBody>
                  <a:tcPr marL="8355" marR="8355" marT="8355" marB="8355" anchor="ctr">
                    <a:lnL>
                      <a:noFill/>
                    </a:lnL>
                    <a:lnR>
                      <a:noFill/>
                    </a:lnR>
                    <a:lnT>
                      <a:noFill/>
                    </a:lnT>
                    <a:lnB>
                      <a:noFill/>
                    </a:lnB>
                  </a:tcPr>
                </a:tc>
                <a:tc>
                  <a:txBody>
                    <a:bodyPr/>
                    <a:lstStyle/>
                    <a:p>
                      <a:pPr algn="ctr"/>
                      <a:r>
                        <a:rPr lang="en-GB" sz="800" dirty="0">
                          <a:highlight>
                            <a:srgbClr val="FF00FF"/>
                          </a:highlight>
                          <a:latin typeface="Tahoma" panose="020B0604030504040204" pitchFamily="34" charset="0"/>
                        </a:rPr>
                        <a:t>Austria</a:t>
                      </a:r>
                      <a:endParaRPr lang="en-GB" sz="800" dirty="0">
                        <a:highlight>
                          <a:srgbClr val="FF00FF"/>
                        </a:highlight>
                      </a:endParaRPr>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Bangladesh</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254470536"/>
                  </a:ext>
                </a:extLst>
              </a:tr>
              <a:tr h="137024">
                <a:tc>
                  <a:txBody>
                    <a:bodyPr/>
                    <a:lstStyle/>
                    <a:p>
                      <a:pPr algn="ctr"/>
                      <a:r>
                        <a:rPr lang="en-GB" sz="800">
                          <a:latin typeface="Tahoma" panose="020B0604030504040204" pitchFamily="34" charset="0"/>
                        </a:rPr>
                        <a:t>Barbados</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Belgium</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Benin</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72001262"/>
                  </a:ext>
                </a:extLst>
              </a:tr>
              <a:tr h="257337">
                <a:tc>
                  <a:txBody>
                    <a:bodyPr/>
                    <a:lstStyle/>
                    <a:p>
                      <a:pPr algn="ctr"/>
                      <a:r>
                        <a:rPr lang="en-GB" sz="800">
                          <a:latin typeface="Tahoma" panose="020B0604030504040204" pitchFamily="34" charset="0"/>
                        </a:rPr>
                        <a:t>Bosnia Hercegovina</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Brazil</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Bulgaria</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1692352902"/>
                  </a:ext>
                </a:extLst>
              </a:tr>
              <a:tr h="137024">
                <a:tc>
                  <a:txBody>
                    <a:bodyPr/>
                    <a:lstStyle/>
                    <a:p>
                      <a:pPr algn="ctr"/>
                      <a:r>
                        <a:rPr lang="en-GB" sz="800" dirty="0">
                          <a:latin typeface="Tahoma" panose="020B0604030504040204" pitchFamily="34" charset="0"/>
                        </a:rPr>
                        <a:t>Cayman</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Canada</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Chile</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381743948"/>
                  </a:ext>
                </a:extLst>
              </a:tr>
              <a:tr h="137024">
                <a:tc>
                  <a:txBody>
                    <a:bodyPr/>
                    <a:lstStyle/>
                    <a:p>
                      <a:pPr algn="ctr"/>
                      <a:r>
                        <a:rPr lang="en-GB" sz="800" dirty="0">
                          <a:latin typeface="Tahoma" panose="020B0604030504040204" pitchFamily="34" charset="0"/>
                        </a:rPr>
                        <a:t>China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Croatia</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Cyprus</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4136889336"/>
                  </a:ext>
                </a:extLst>
              </a:tr>
              <a:tr h="137024">
                <a:tc>
                  <a:txBody>
                    <a:bodyPr/>
                    <a:lstStyle/>
                    <a:p>
                      <a:pPr algn="ctr"/>
                      <a:r>
                        <a:rPr lang="en-GB" sz="800" dirty="0">
                          <a:latin typeface="Tahoma" panose="020B0604030504040204" pitchFamily="34" charset="0"/>
                        </a:rPr>
                        <a:t>Czech republic</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Denmark</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Egypt</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596404436"/>
                  </a:ext>
                </a:extLst>
              </a:tr>
              <a:tr h="137024">
                <a:tc>
                  <a:txBody>
                    <a:bodyPr/>
                    <a:lstStyle/>
                    <a:p>
                      <a:pPr algn="ctr"/>
                      <a:r>
                        <a:rPr lang="en-GB" sz="800" dirty="0">
                          <a:latin typeface="Tahoma" panose="020B0604030504040204" pitchFamily="34" charset="0"/>
                        </a:rPr>
                        <a:t>Estonia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Faroe Islands</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Finland</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122429889"/>
                  </a:ext>
                </a:extLst>
              </a:tr>
              <a:tr h="137024">
                <a:tc>
                  <a:txBody>
                    <a:bodyPr/>
                    <a:lstStyle/>
                    <a:p>
                      <a:pPr algn="ctr"/>
                      <a:r>
                        <a:rPr lang="en-GB" sz="800">
                          <a:latin typeface="Tahoma" panose="020B0604030504040204" pitchFamily="34" charset="0"/>
                        </a:rPr>
                        <a:t>France</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Gambia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Georgia</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136233390"/>
                  </a:ext>
                </a:extLst>
              </a:tr>
              <a:tr h="137024">
                <a:tc>
                  <a:txBody>
                    <a:bodyPr/>
                    <a:lstStyle/>
                    <a:p>
                      <a:pPr algn="ctr"/>
                      <a:r>
                        <a:rPr lang="en-GB" sz="800" dirty="0">
                          <a:highlight>
                            <a:srgbClr val="99FFCC"/>
                          </a:highlight>
                          <a:latin typeface="Tahoma" panose="020B0604030504040204" pitchFamily="34" charset="0"/>
                        </a:rPr>
                        <a:t>Germany</a:t>
                      </a:r>
                      <a:endParaRPr lang="en-GB" sz="800" dirty="0">
                        <a:highlight>
                          <a:srgbClr val="99FFCC"/>
                        </a:highlight>
                      </a:endParaRPr>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Greece</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Greenland</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1713663020"/>
                  </a:ext>
                </a:extLst>
              </a:tr>
              <a:tr h="137024">
                <a:tc>
                  <a:txBody>
                    <a:bodyPr/>
                    <a:lstStyle/>
                    <a:p>
                      <a:pPr algn="ctr"/>
                      <a:r>
                        <a:rPr lang="en-GB" sz="800" dirty="0">
                          <a:latin typeface="Tahoma" panose="020B0604030504040204" pitchFamily="34" charset="0"/>
                        </a:rPr>
                        <a:t>Hungary</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Iceland</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India</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960532749"/>
                  </a:ext>
                </a:extLst>
              </a:tr>
              <a:tr h="137024">
                <a:tc>
                  <a:txBody>
                    <a:bodyPr/>
                    <a:lstStyle/>
                    <a:p>
                      <a:pPr algn="ctr"/>
                      <a:r>
                        <a:rPr lang="en-GB" sz="800" dirty="0">
                          <a:latin typeface="Tahoma" panose="020B0604030504040204" pitchFamily="34" charset="0"/>
                        </a:rPr>
                        <a:t>Indonesia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Iran</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Ireland</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3839744140"/>
                  </a:ext>
                </a:extLst>
              </a:tr>
              <a:tr h="137024">
                <a:tc>
                  <a:txBody>
                    <a:bodyPr/>
                    <a:lstStyle/>
                    <a:p>
                      <a:pPr algn="ctr"/>
                      <a:r>
                        <a:rPr lang="en-GB" sz="800">
                          <a:latin typeface="Tahoma" panose="020B0604030504040204" pitchFamily="34" charset="0"/>
                        </a:rPr>
                        <a:t>Israel</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Italy</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Ivory Coast</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152017243"/>
                  </a:ext>
                </a:extLst>
              </a:tr>
              <a:tr h="137024">
                <a:tc>
                  <a:txBody>
                    <a:bodyPr/>
                    <a:lstStyle/>
                    <a:p>
                      <a:pPr algn="ctr"/>
                      <a:r>
                        <a:rPr lang="en-GB" sz="800" dirty="0">
                          <a:latin typeface="Tahoma" panose="020B0604030504040204" pitchFamily="34" charset="0"/>
                        </a:rPr>
                        <a:t>Jamaica</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Japan</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Kazakhstan</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073059628"/>
                  </a:ext>
                </a:extLst>
              </a:tr>
              <a:tr h="137024">
                <a:tc>
                  <a:txBody>
                    <a:bodyPr/>
                    <a:lstStyle/>
                    <a:p>
                      <a:pPr algn="ctr"/>
                      <a:r>
                        <a:rPr lang="en-GB" sz="800">
                          <a:latin typeface="Tahoma" panose="020B0604030504040204" pitchFamily="34" charset="0"/>
                        </a:rPr>
                        <a:t>Kenyav</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Latvia</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Lithuania</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3250166648"/>
                  </a:ext>
                </a:extLst>
              </a:tr>
              <a:tr h="137024">
                <a:tc>
                  <a:txBody>
                    <a:bodyPr/>
                    <a:lstStyle/>
                    <a:p>
                      <a:pPr algn="ctr"/>
                      <a:r>
                        <a:rPr lang="en-GB" sz="800">
                          <a:latin typeface="Tahoma" panose="020B0604030504040204" pitchFamily="34" charset="0"/>
                        </a:rPr>
                        <a:t>Luxembourg</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Macedonia</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Malawi</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3336707543"/>
                  </a:ext>
                </a:extLst>
              </a:tr>
              <a:tr h="137024">
                <a:tc>
                  <a:txBody>
                    <a:bodyPr/>
                    <a:lstStyle/>
                    <a:p>
                      <a:pPr algn="ctr"/>
                      <a:r>
                        <a:rPr lang="en-GB" sz="800" u="sng" dirty="0">
                          <a:latin typeface="Tahoma" panose="020B0604030504040204" pitchFamily="34" charset="0"/>
                        </a:rPr>
                        <a:t>Malaysia</a:t>
                      </a:r>
                      <a:endParaRPr lang="en-GB" sz="800" u="sng"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Malta</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Morocco</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3310880981"/>
                  </a:ext>
                </a:extLst>
              </a:tr>
              <a:tr h="137024">
                <a:tc>
                  <a:txBody>
                    <a:bodyPr/>
                    <a:lstStyle/>
                    <a:p>
                      <a:pPr algn="ctr"/>
                      <a:r>
                        <a:rPr lang="en-GB" sz="800" kern="1200" dirty="0">
                          <a:solidFill>
                            <a:schemeClr val="tx1"/>
                          </a:solidFill>
                          <a:latin typeface="Tahoma" panose="020B0604030504040204" pitchFamily="34" charset="0"/>
                          <a:ea typeface="+mn-ea"/>
                          <a:cs typeface="+mn-cs"/>
                        </a:rPr>
                        <a:t>Mexico</a:t>
                      </a:r>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Nepal</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Netherlands</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4131101909"/>
                  </a:ext>
                </a:extLst>
              </a:tr>
              <a:tr h="137024">
                <a:tc>
                  <a:txBody>
                    <a:bodyPr/>
                    <a:lstStyle/>
                    <a:p>
                      <a:pPr algn="ctr"/>
                      <a:r>
                        <a:rPr lang="en-GB" sz="800">
                          <a:latin typeface="Tahoma" panose="020B0604030504040204" pitchFamily="34" charset="0"/>
                        </a:rPr>
                        <a:t>Neth. Antilles </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New Zealand</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Pakistan</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3653167422"/>
                  </a:ext>
                </a:extLst>
              </a:tr>
              <a:tr h="137024">
                <a:tc>
                  <a:txBody>
                    <a:bodyPr/>
                    <a:lstStyle/>
                    <a:p>
                      <a:pPr algn="ctr"/>
                      <a:r>
                        <a:rPr lang="en-GB" sz="800">
                          <a:latin typeface="Tahoma" panose="020B0604030504040204" pitchFamily="34" charset="0"/>
                        </a:rPr>
                        <a:t>Philippines</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Poland</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Portugal</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1248698958"/>
                  </a:ext>
                </a:extLst>
              </a:tr>
              <a:tr h="137024">
                <a:tc>
                  <a:txBody>
                    <a:bodyPr/>
                    <a:lstStyle/>
                    <a:p>
                      <a:pPr algn="ctr"/>
                      <a:r>
                        <a:rPr lang="en-GB" sz="800">
                          <a:latin typeface="Tahoma" panose="020B0604030504040204" pitchFamily="34" charset="0"/>
                        </a:rPr>
                        <a:t>Qatar</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Romania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Russia</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3371860211"/>
                  </a:ext>
                </a:extLst>
              </a:tr>
              <a:tr h="137024">
                <a:tc>
                  <a:txBody>
                    <a:bodyPr/>
                    <a:lstStyle/>
                    <a:p>
                      <a:pPr algn="ctr"/>
                      <a:r>
                        <a:rPr lang="en-GB" sz="800">
                          <a:latin typeface="Tahoma" panose="020B0604030504040204" pitchFamily="34" charset="0"/>
                        </a:rPr>
                        <a:t>Senegal</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Serbia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Sierra Leone</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2867345561"/>
                  </a:ext>
                </a:extLst>
              </a:tr>
              <a:tr h="137024">
                <a:tc>
                  <a:txBody>
                    <a:bodyPr/>
                    <a:lstStyle/>
                    <a:p>
                      <a:pPr algn="ctr"/>
                      <a:r>
                        <a:rPr lang="en-GB" sz="800" dirty="0">
                          <a:latin typeface="Tahoma" panose="020B0604030504040204" pitchFamily="34" charset="0"/>
                        </a:rPr>
                        <a:t>Serbia</a:t>
                      </a:r>
                    </a:p>
                    <a:p>
                      <a:pPr algn="ctr"/>
                      <a:r>
                        <a:rPr lang="en-GB" sz="800" dirty="0">
                          <a:latin typeface="Tahoma" panose="020B0604030504040204" pitchFamily="34" charset="0"/>
                        </a:rPr>
                        <a:t>Singapore</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Slovakia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Slovenia</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4276624298"/>
                  </a:ext>
                </a:extLst>
              </a:tr>
              <a:tr h="137024">
                <a:tc>
                  <a:txBody>
                    <a:bodyPr/>
                    <a:lstStyle/>
                    <a:p>
                      <a:pPr algn="ctr"/>
                      <a:r>
                        <a:rPr lang="en-GB" sz="800">
                          <a:latin typeface="Tahoma" panose="020B0604030504040204" pitchFamily="34" charset="0"/>
                        </a:rPr>
                        <a:t>South Africa</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South Korea</a:t>
                      </a:r>
                    </a:p>
                    <a:p>
                      <a:pPr algn="ctr"/>
                      <a:r>
                        <a:rPr lang="en-GB" sz="800" dirty="0">
                          <a:latin typeface="Tahoma" panose="020B0604030504040204" pitchFamily="34" charset="0"/>
                        </a:rPr>
                        <a:t>North Korea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Spain</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188565112"/>
                  </a:ext>
                </a:extLst>
              </a:tr>
              <a:tr h="137024">
                <a:tc>
                  <a:txBody>
                    <a:bodyPr/>
                    <a:lstStyle/>
                    <a:p>
                      <a:pPr algn="ctr"/>
                      <a:r>
                        <a:rPr lang="en-GB" sz="800" dirty="0">
                          <a:latin typeface="Tahoma" panose="020B0604030504040204" pitchFamily="34" charset="0"/>
                        </a:rPr>
                        <a:t>Sri Lanka</a:t>
                      </a:r>
                      <a:endParaRPr lang="en-GB" sz="800" dirty="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Sweden</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Switzerland</a:t>
                      </a:r>
                      <a:endParaRPr lang="en-GB" sz="800"/>
                    </a:p>
                  </a:txBody>
                  <a:tcPr marL="8355" marR="8355" marT="8355" marB="8355" anchor="ctr">
                    <a:lnL>
                      <a:noFill/>
                    </a:lnL>
                    <a:lnR>
                      <a:noFill/>
                    </a:lnR>
                    <a:lnT>
                      <a:noFill/>
                    </a:lnT>
                    <a:lnB>
                      <a:noFill/>
                    </a:lnB>
                  </a:tcPr>
                </a:tc>
                <a:extLst>
                  <a:ext uri="{0D108BD9-81ED-4DB2-BD59-A6C34878D82A}">
                    <a16:rowId xmlns:a16="http://schemas.microsoft.com/office/drawing/2014/main" val="1480176521"/>
                  </a:ext>
                </a:extLst>
              </a:tr>
              <a:tr h="257337">
                <a:tc>
                  <a:txBody>
                    <a:bodyPr/>
                    <a:lstStyle/>
                    <a:p>
                      <a:pPr algn="ctr"/>
                      <a:r>
                        <a:rPr lang="en-GB" sz="800">
                          <a:latin typeface="Tahoma" panose="020B0604030504040204" pitchFamily="34" charset="0"/>
                        </a:rPr>
                        <a:t>Tanzania</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Thailand</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Trinidad and Tobago</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1143712886"/>
                  </a:ext>
                </a:extLst>
              </a:tr>
              <a:tr h="137024">
                <a:tc>
                  <a:txBody>
                    <a:bodyPr/>
                    <a:lstStyle/>
                    <a:p>
                      <a:pPr algn="ctr"/>
                      <a:r>
                        <a:rPr lang="en-GB" sz="800">
                          <a:latin typeface="Tahoma" panose="020B0604030504040204" pitchFamily="34" charset="0"/>
                        </a:rPr>
                        <a:t>Tunisia</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Turkey</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Uganda</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1800733826"/>
                  </a:ext>
                </a:extLst>
              </a:tr>
              <a:tr h="137024">
                <a:tc>
                  <a:txBody>
                    <a:bodyPr/>
                    <a:lstStyle/>
                    <a:p>
                      <a:pPr algn="ctr"/>
                      <a:r>
                        <a:rPr lang="en-GB" sz="800">
                          <a:latin typeface="Tahoma" panose="020B0604030504040204" pitchFamily="34" charset="0"/>
                        </a:rPr>
                        <a:t>Ukraine</a:t>
                      </a:r>
                      <a:endParaRPr lang="en-GB" sz="800"/>
                    </a:p>
                  </a:txBody>
                  <a:tcPr marL="8355" marR="8355" marT="8355" marB="8355" anchor="ctr">
                    <a:lnL>
                      <a:noFill/>
                    </a:lnL>
                    <a:lnR>
                      <a:noFill/>
                    </a:lnR>
                    <a:lnT>
                      <a:noFill/>
                    </a:lnT>
                    <a:lnB>
                      <a:noFill/>
                    </a:lnB>
                  </a:tcPr>
                </a:tc>
                <a:tc>
                  <a:txBody>
                    <a:bodyPr/>
                    <a:lstStyle/>
                    <a:p>
                      <a:pPr algn="ctr"/>
                      <a:r>
                        <a:rPr lang="en-GB" sz="800">
                          <a:latin typeface="Tahoma" panose="020B0604030504040204" pitchFamily="34" charset="0"/>
                        </a:rPr>
                        <a:t>UK</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USA</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253364709"/>
                  </a:ext>
                </a:extLst>
              </a:tr>
              <a:tr h="137024">
                <a:tc>
                  <a:txBody>
                    <a:bodyPr/>
                    <a:lstStyle/>
                    <a:p>
                      <a:pPr algn="ctr"/>
                      <a:r>
                        <a:rPr lang="en-GB" sz="800">
                          <a:latin typeface="Tahoma" panose="020B0604030504040204" pitchFamily="34" charset="0"/>
                        </a:rPr>
                        <a:t>Venezuela</a:t>
                      </a:r>
                      <a:endParaRPr lang="en-GB" sz="80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Vietnam</a:t>
                      </a:r>
                      <a:endParaRPr lang="en-GB" sz="800" dirty="0"/>
                    </a:p>
                  </a:txBody>
                  <a:tcPr marL="8355" marR="8355" marT="8355" marB="8355" anchor="ctr">
                    <a:lnL>
                      <a:noFill/>
                    </a:lnL>
                    <a:lnR>
                      <a:noFill/>
                    </a:lnR>
                    <a:lnT>
                      <a:noFill/>
                    </a:lnT>
                    <a:lnB>
                      <a:noFill/>
                    </a:lnB>
                  </a:tcPr>
                </a:tc>
                <a:tc>
                  <a:txBody>
                    <a:bodyPr/>
                    <a:lstStyle/>
                    <a:p>
                      <a:pPr algn="ctr"/>
                      <a:r>
                        <a:rPr lang="en-GB" sz="800" dirty="0">
                          <a:latin typeface="Tahoma" panose="020B0604030504040204" pitchFamily="34" charset="0"/>
                        </a:rPr>
                        <a:t>Zambia</a:t>
                      </a:r>
                      <a:endParaRPr lang="en-GB" sz="800" dirty="0"/>
                    </a:p>
                  </a:txBody>
                  <a:tcPr marL="8355" marR="8355" marT="8355" marB="8355" anchor="ctr">
                    <a:lnL>
                      <a:noFill/>
                    </a:lnL>
                    <a:lnR>
                      <a:noFill/>
                    </a:lnR>
                    <a:lnT>
                      <a:noFill/>
                    </a:lnT>
                    <a:lnB>
                      <a:noFill/>
                    </a:lnB>
                  </a:tcPr>
                </a:tc>
                <a:extLst>
                  <a:ext uri="{0D108BD9-81ED-4DB2-BD59-A6C34878D82A}">
                    <a16:rowId xmlns:a16="http://schemas.microsoft.com/office/drawing/2014/main" val="683743596"/>
                  </a:ext>
                </a:extLst>
              </a:tr>
              <a:tr h="137024">
                <a:tc>
                  <a:txBody>
                    <a:bodyPr/>
                    <a:lstStyle/>
                    <a:p>
                      <a:pPr algn="ctr"/>
                      <a:r>
                        <a:rPr lang="en-GB" sz="800">
                          <a:latin typeface="Tahoma" panose="020B0604030504040204" pitchFamily="34" charset="0"/>
                        </a:rPr>
                        <a:t>Zimbabwe</a:t>
                      </a:r>
                      <a:endParaRPr lang="en-GB" sz="800"/>
                    </a:p>
                  </a:txBody>
                  <a:tcPr marL="8355" marR="8355" marT="8355" marB="8355" anchor="ctr">
                    <a:lnL>
                      <a:noFill/>
                    </a:lnL>
                    <a:lnR>
                      <a:noFill/>
                    </a:lnR>
                    <a:lnT>
                      <a:noFill/>
                    </a:lnT>
                    <a:lnB>
                      <a:noFill/>
                    </a:lnB>
                  </a:tcPr>
                </a:tc>
                <a:tc>
                  <a:txBody>
                    <a:bodyPr/>
                    <a:lstStyle/>
                    <a:p>
                      <a:pPr algn="ctr"/>
                      <a:r>
                        <a:rPr lang="en-GB" sz="800"/>
                        <a:t> </a:t>
                      </a:r>
                    </a:p>
                  </a:txBody>
                  <a:tcPr marL="8355" marR="8355" marT="8355" marB="8355" anchor="ctr">
                    <a:lnL>
                      <a:noFill/>
                    </a:lnL>
                    <a:lnR>
                      <a:noFill/>
                    </a:lnR>
                    <a:lnT>
                      <a:noFill/>
                    </a:lnT>
                    <a:lnB>
                      <a:noFill/>
                    </a:lnB>
                  </a:tcPr>
                </a:tc>
                <a:tc>
                  <a:txBody>
                    <a:bodyPr/>
                    <a:lstStyle/>
                    <a:p>
                      <a:pPr algn="ctr"/>
                      <a:r>
                        <a:rPr lang="en-GB" sz="800" dirty="0"/>
                        <a:t> </a:t>
                      </a:r>
                    </a:p>
                  </a:txBody>
                  <a:tcPr marL="8355" marR="8355" marT="8355" marB="8355" anchor="ctr">
                    <a:lnL>
                      <a:noFill/>
                    </a:lnL>
                    <a:lnR>
                      <a:noFill/>
                    </a:lnR>
                    <a:lnT>
                      <a:noFill/>
                    </a:lnT>
                    <a:lnB>
                      <a:noFill/>
                    </a:lnB>
                  </a:tcPr>
                </a:tc>
                <a:extLst>
                  <a:ext uri="{0D108BD9-81ED-4DB2-BD59-A6C34878D82A}">
                    <a16:rowId xmlns:a16="http://schemas.microsoft.com/office/drawing/2014/main" val="4235961858"/>
                  </a:ext>
                </a:extLst>
              </a:tr>
            </a:tbl>
          </a:graphicData>
        </a:graphic>
      </p:graphicFrame>
      <p:sp>
        <p:nvSpPr>
          <p:cNvPr id="10" name="Rectangle 9">
            <a:extLst>
              <a:ext uri="{FF2B5EF4-FFF2-40B4-BE49-F238E27FC236}">
                <a16:creationId xmlns:a16="http://schemas.microsoft.com/office/drawing/2014/main" id="{B23E1DF4-1177-7EED-4A88-BBB61E3D650A}"/>
              </a:ext>
            </a:extLst>
          </p:cNvPr>
          <p:cNvSpPr/>
          <p:nvPr/>
        </p:nvSpPr>
        <p:spPr>
          <a:xfrm>
            <a:off x="3495960" y="1275720"/>
            <a:ext cx="3229094" cy="1754326"/>
          </a:xfrm>
          <a:prstGeom prst="rect">
            <a:avLst/>
          </a:prstGeom>
          <a:solidFill>
            <a:schemeClr val="accent6">
              <a:lumMod val="20000"/>
              <a:lumOff val="80000"/>
            </a:schemeClr>
          </a:solidFill>
          <a:ln>
            <a:solidFill>
              <a:schemeClr val="tx1"/>
            </a:solidFill>
          </a:ln>
        </p:spPr>
        <p:txBody>
          <a:bodyPr wrap="square">
            <a:spAutoFit/>
          </a:bodyPr>
          <a:lstStyle/>
          <a:p>
            <a:pPr algn="ctr"/>
            <a:endParaRPr lang="en-GB" sz="1200" b="1" dirty="0"/>
          </a:p>
          <a:p>
            <a:pPr algn="ctr"/>
            <a:r>
              <a:rPr lang="de-CH" sz="1200" b="1" dirty="0"/>
              <a:t>ABKOMMEN ZWISCHEN DEM KÖNIGREICH NORWEGEN UND DER BUNDESREPUBLIK DEUTSCHLAND ZUR VERMEIDUNG DER DOPPELBESTEUERUNG UND ÜBER GEGENSEITIGE AMTSHILFE AUF DEM GEBIET DER STEUERN VOM EINKOMMEN UND VOM VERMÖGEN </a:t>
            </a:r>
          </a:p>
          <a:p>
            <a:pPr algn="ctr"/>
            <a:r>
              <a:rPr lang="en-GB" sz="1200" b="1" dirty="0"/>
              <a:t>2007</a:t>
            </a:r>
          </a:p>
        </p:txBody>
      </p:sp>
      <p:sp>
        <p:nvSpPr>
          <p:cNvPr id="16" name="TextBox 15">
            <a:extLst>
              <a:ext uri="{FF2B5EF4-FFF2-40B4-BE49-F238E27FC236}">
                <a16:creationId xmlns:a16="http://schemas.microsoft.com/office/drawing/2014/main" id="{9FF3B6E7-5F67-F423-0218-5F3355E54CA4}"/>
              </a:ext>
            </a:extLst>
          </p:cNvPr>
          <p:cNvSpPr txBox="1"/>
          <p:nvPr/>
        </p:nvSpPr>
        <p:spPr>
          <a:xfrm>
            <a:off x="212947" y="3293959"/>
            <a:ext cx="3061568" cy="212365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 term "Norway" means the Kingdom of Norway, including any area outside the territorial waters of the Kingdom of Norway where the Kingdom of Norway, according to Norwegian legislation and in accordance with international law, may exercise her rights with respect to the seabed and subsoil and their natural resources; the term does not comprise </a:t>
            </a:r>
            <a:r>
              <a:rPr lang="en-GB" sz="1200" dirty="0">
                <a:highlight>
                  <a:srgbClr val="FF00FF"/>
                </a:highlight>
                <a:latin typeface="Arial" panose="020B0604020202020204" pitchFamily="34" charset="0"/>
                <a:cs typeface="Arial" panose="020B0604020202020204" pitchFamily="34" charset="0"/>
              </a:rPr>
              <a:t>Svalbard, </a:t>
            </a:r>
            <a:r>
              <a:rPr lang="en-GB" sz="1200" dirty="0">
                <a:latin typeface="Arial" panose="020B0604020202020204" pitchFamily="34" charset="0"/>
                <a:cs typeface="Arial" panose="020B0604020202020204" pitchFamily="34" charset="0"/>
              </a:rPr>
              <a:t>Jan Mayen and the Norwegian dependencies ("</a:t>
            </a:r>
            <a:r>
              <a:rPr lang="en-GB" sz="1200" dirty="0" err="1">
                <a:latin typeface="Arial" panose="020B0604020202020204" pitchFamily="34" charset="0"/>
                <a:cs typeface="Arial" panose="020B0604020202020204" pitchFamily="34" charset="0"/>
              </a:rPr>
              <a:t>biland</a:t>
            </a:r>
            <a:r>
              <a:rPr lang="en-GB" sz="1200" dirty="0">
                <a:latin typeface="Arial" panose="020B0604020202020204" pitchFamily="34" charset="0"/>
                <a:cs typeface="Arial" panose="020B0604020202020204" pitchFamily="34" charset="0"/>
              </a:rPr>
              <a:t>");</a:t>
            </a:r>
            <a:endParaRPr lang="de-CH"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0B01C05-8443-E0A9-8CD7-2B5AB9123A1F}"/>
              </a:ext>
            </a:extLst>
          </p:cNvPr>
          <p:cNvSpPr txBox="1"/>
          <p:nvPr/>
        </p:nvSpPr>
        <p:spPr>
          <a:xfrm>
            <a:off x="3636281" y="3247000"/>
            <a:ext cx="3183153" cy="2308324"/>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a:t>
            </a:r>
            <a:r>
              <a:rPr lang="de-CH" sz="1200" dirty="0">
                <a:latin typeface="Arial" panose="020B0604020202020204" pitchFamily="34" charset="0"/>
                <a:cs typeface="Arial" panose="020B0604020202020204" pitchFamily="34" charset="0"/>
              </a:rPr>
              <a:t>bedeutet der Ausdruck "Königreich Norwegen" das Königreich Norwegen einschließlich aller Gebiete außerhalb der Hoheitsgewässer des Königreichs Norwegen, in denen das Königreich Norwegen nach norwegischem Recht und in </a:t>
            </a:r>
            <a:r>
              <a:rPr lang="de-CH" sz="1200" dirty="0" err="1">
                <a:latin typeface="Arial" panose="020B0604020202020204" pitchFamily="34" charset="0"/>
                <a:cs typeface="Arial" panose="020B0604020202020204" pitchFamily="34" charset="0"/>
              </a:rPr>
              <a:t>šbereinstimmung</a:t>
            </a:r>
            <a:r>
              <a:rPr lang="de-CH" sz="1200" dirty="0">
                <a:latin typeface="Arial" panose="020B0604020202020204" pitchFamily="34" charset="0"/>
                <a:cs typeface="Arial" panose="020B0604020202020204" pitchFamily="34" charset="0"/>
              </a:rPr>
              <a:t> mit dem Völkerrecht seine Rechte hinsichtlich des Meeresbodens und Meeresuntergrunds sowie ihrer Naturschätze ausüben darf; der Ausdruck </a:t>
            </a:r>
            <a:r>
              <a:rPr lang="de-CH" sz="1200" dirty="0" err="1">
                <a:latin typeface="Arial" panose="020B0604020202020204" pitchFamily="34" charset="0"/>
                <a:cs typeface="Arial" panose="020B0604020202020204" pitchFamily="34" charset="0"/>
              </a:rPr>
              <a:t>umfaßt</a:t>
            </a:r>
            <a:r>
              <a:rPr lang="de-CH" sz="1200" dirty="0">
                <a:latin typeface="Arial" panose="020B0604020202020204" pitchFamily="34" charset="0"/>
                <a:cs typeface="Arial" panose="020B0604020202020204" pitchFamily="34" charset="0"/>
              </a:rPr>
              <a:t> nicht </a:t>
            </a:r>
            <a:r>
              <a:rPr lang="de-CH" sz="1200" dirty="0">
                <a:highlight>
                  <a:srgbClr val="99FFCC"/>
                </a:highlight>
                <a:latin typeface="Arial" panose="020B0604020202020204" pitchFamily="34" charset="0"/>
                <a:cs typeface="Arial" panose="020B0604020202020204" pitchFamily="34" charset="0"/>
              </a:rPr>
              <a:t>Svalbard</a:t>
            </a:r>
            <a:r>
              <a:rPr lang="de-CH" sz="1200" dirty="0">
                <a:latin typeface="Arial" panose="020B0604020202020204" pitchFamily="34" charset="0"/>
                <a:cs typeface="Arial" panose="020B0604020202020204" pitchFamily="34" charset="0"/>
              </a:rPr>
              <a:t>, Jan Mayen und die abhängigen Gebiete Norwegens ("</a:t>
            </a:r>
            <a:r>
              <a:rPr lang="de-CH" sz="1200" dirty="0" err="1">
                <a:latin typeface="Arial" panose="020B0604020202020204" pitchFamily="34" charset="0"/>
                <a:cs typeface="Arial" panose="020B0604020202020204" pitchFamily="34" charset="0"/>
              </a:rPr>
              <a:t>biland</a:t>
            </a:r>
            <a:r>
              <a:rPr lang="de-CH" sz="1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610E01B8-1321-3F5E-A588-7C2705CED2F6}"/>
              </a:ext>
            </a:extLst>
          </p:cNvPr>
          <p:cNvSpPr txBox="1"/>
          <p:nvPr/>
        </p:nvSpPr>
        <p:spPr>
          <a:xfrm>
            <a:off x="1025971" y="905161"/>
            <a:ext cx="902811"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Austria</a:t>
            </a:r>
            <a:endParaRPr lang="de-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C7EA07-BDC1-2568-3635-3B931A2A26F8}"/>
              </a:ext>
            </a:extLst>
          </p:cNvPr>
          <p:cNvSpPr txBox="1"/>
          <p:nvPr/>
        </p:nvSpPr>
        <p:spPr>
          <a:xfrm>
            <a:off x="4278252" y="905161"/>
            <a:ext cx="1133644"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Germany</a:t>
            </a:r>
            <a:endParaRPr lang="de-CH"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CA9A9E2-81B3-A762-76DA-B16DF684C6F1}"/>
              </a:ext>
            </a:extLst>
          </p:cNvPr>
          <p:cNvSpPr txBox="1"/>
          <p:nvPr/>
        </p:nvSpPr>
        <p:spPr>
          <a:xfrm>
            <a:off x="7906669" y="847135"/>
            <a:ext cx="902811"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France</a:t>
            </a:r>
            <a:endParaRPr lang="de-CH"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2DBB5B72-9B69-9595-C101-C74E233172FD}"/>
              </a:ext>
            </a:extLst>
          </p:cNvPr>
          <p:cNvPicPr>
            <a:picLocks noChangeAspect="1"/>
          </p:cNvPicPr>
          <p:nvPr/>
        </p:nvPicPr>
        <p:blipFill>
          <a:blip r:embed="rId2"/>
          <a:stretch>
            <a:fillRect/>
          </a:stretch>
        </p:blipFill>
        <p:spPr>
          <a:xfrm>
            <a:off x="6736404" y="4196226"/>
            <a:ext cx="3224731" cy="1569034"/>
          </a:xfrm>
          <a:prstGeom prst="rect">
            <a:avLst/>
          </a:prstGeom>
        </p:spPr>
      </p:pic>
      <p:sp>
        <p:nvSpPr>
          <p:cNvPr id="22" name="Rectangle 21">
            <a:extLst>
              <a:ext uri="{FF2B5EF4-FFF2-40B4-BE49-F238E27FC236}">
                <a16:creationId xmlns:a16="http://schemas.microsoft.com/office/drawing/2014/main" id="{3127E61E-0E74-3216-DEB7-3D59CE75C362}"/>
              </a:ext>
            </a:extLst>
          </p:cNvPr>
          <p:cNvSpPr/>
          <p:nvPr/>
        </p:nvSpPr>
        <p:spPr>
          <a:xfrm>
            <a:off x="7228092" y="5482493"/>
            <a:ext cx="1060123" cy="107603"/>
          </a:xfrm>
          <a:prstGeom prst="rect">
            <a:avLst/>
          </a:prstGeom>
          <a:solidFill>
            <a:srgbClr val="E2AC00">
              <a:alpha val="5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Box 1">
            <a:extLst>
              <a:ext uri="{FF2B5EF4-FFF2-40B4-BE49-F238E27FC236}">
                <a16:creationId xmlns:a16="http://schemas.microsoft.com/office/drawing/2014/main" id="{BBB5FC4E-20BF-51CE-5CD3-290F7DCA2A4F}"/>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23</a:t>
            </a:fld>
            <a:endParaRPr lang="de-CH" dirty="0"/>
          </a:p>
        </p:txBody>
      </p:sp>
      <p:sp>
        <p:nvSpPr>
          <p:cNvPr id="9" name="TextBox 8">
            <a:extLst>
              <a:ext uri="{FF2B5EF4-FFF2-40B4-BE49-F238E27FC236}">
                <a16:creationId xmlns:a16="http://schemas.microsoft.com/office/drawing/2014/main" id="{A9CE5DC8-9782-C8EF-8BA8-88E057E7A469}"/>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&amp; dependencies excluded from Norway’s tax agreements</a:t>
            </a:r>
          </a:p>
        </p:txBody>
      </p:sp>
    </p:spTree>
    <p:extLst>
      <p:ext uri="{BB962C8B-B14F-4D97-AF65-F5344CB8AC3E}">
        <p14:creationId xmlns:p14="http://schemas.microsoft.com/office/powerpoint/2010/main" val="75859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1CF08-D5E5-88E5-A4AC-2F7F3C227E6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rcRect l="1095" r="5589" b="17728"/>
          <a:stretch/>
        </p:blipFill>
        <p:spPr>
          <a:xfrm>
            <a:off x="6241637" y="1597925"/>
            <a:ext cx="5723255" cy="6882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document with text and images&#10;&#10;Description automatically generated">
            <a:extLst>
              <a:ext uri="{FF2B5EF4-FFF2-40B4-BE49-F238E27FC236}">
                <a16:creationId xmlns:a16="http://schemas.microsoft.com/office/drawing/2014/main" id="{3268695A-3D3D-91EE-885B-67518983B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48" y="1265224"/>
            <a:ext cx="5049612" cy="5456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2AA32477-6688-F830-C2B7-D25E28791D44}"/>
              </a:ext>
            </a:extLst>
          </p:cNvPr>
          <p:cNvSpPr/>
          <p:nvPr/>
        </p:nvSpPr>
        <p:spPr>
          <a:xfrm>
            <a:off x="2940910" y="6220401"/>
            <a:ext cx="1754660" cy="191530"/>
          </a:xfrm>
          <a:prstGeom prst="rect">
            <a:avLst/>
          </a:prstGeom>
          <a:solidFill>
            <a:srgbClr val="FFFF00">
              <a:alpha val="1490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0" name="Straight Connector 9">
            <a:extLst>
              <a:ext uri="{FF2B5EF4-FFF2-40B4-BE49-F238E27FC236}">
                <a16:creationId xmlns:a16="http://schemas.microsoft.com/office/drawing/2014/main" id="{DA00C246-304A-72CA-B8B4-71FE0B192D21}"/>
              </a:ext>
            </a:extLst>
          </p:cNvPr>
          <p:cNvCxnSpPr>
            <a:cxnSpLocks/>
          </p:cNvCxnSpPr>
          <p:nvPr/>
        </p:nvCxnSpPr>
        <p:spPr>
          <a:xfrm>
            <a:off x="2977978" y="6391746"/>
            <a:ext cx="164344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C9B760F-B29B-4CDB-801A-0F541E19B153}"/>
              </a:ext>
            </a:extLst>
          </p:cNvPr>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241638" y="2258980"/>
            <a:ext cx="5723255" cy="394906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Connector 11">
            <a:extLst>
              <a:ext uri="{FF2B5EF4-FFF2-40B4-BE49-F238E27FC236}">
                <a16:creationId xmlns:a16="http://schemas.microsoft.com/office/drawing/2014/main" id="{B5C9DB4F-6B56-BF0A-03E7-CB57B4831D37}"/>
              </a:ext>
            </a:extLst>
          </p:cNvPr>
          <p:cNvCxnSpPr/>
          <p:nvPr/>
        </p:nvCxnSpPr>
        <p:spPr>
          <a:xfrm>
            <a:off x="7225553" y="6118298"/>
            <a:ext cx="54385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9A1E472-DDA6-2EDA-F9F8-FDDE1BC6C475}"/>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24</a:t>
            </a:fld>
            <a:endParaRPr lang="de-CH" dirty="0"/>
          </a:p>
        </p:txBody>
      </p:sp>
      <p:sp>
        <p:nvSpPr>
          <p:cNvPr id="9" name="TextBox 8">
            <a:extLst>
              <a:ext uri="{FF2B5EF4-FFF2-40B4-BE49-F238E27FC236}">
                <a16:creationId xmlns:a16="http://schemas.microsoft.com/office/drawing/2014/main" id="{9CB17B84-823C-F615-98CC-FAA63115F7B7}"/>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&amp; dependencies excluded from Norway’s tax agreements</a:t>
            </a:r>
          </a:p>
        </p:txBody>
      </p:sp>
      <p:sp>
        <p:nvSpPr>
          <p:cNvPr id="4" name="TextBox 3">
            <a:extLst>
              <a:ext uri="{FF2B5EF4-FFF2-40B4-BE49-F238E27FC236}">
                <a16:creationId xmlns:a16="http://schemas.microsoft.com/office/drawing/2014/main" id="{8977B7C3-03B8-F7C6-CC1F-8D07B7530D23}"/>
              </a:ext>
            </a:extLst>
          </p:cNvPr>
          <p:cNvSpPr txBox="1"/>
          <p:nvPr/>
        </p:nvSpPr>
        <p:spPr>
          <a:xfrm>
            <a:off x="3106365" y="622010"/>
            <a:ext cx="5992239" cy="470000"/>
          </a:xfrm>
          <a:prstGeom prst="rect">
            <a:avLst/>
          </a:prstGeom>
          <a:noFill/>
        </p:spPr>
        <p:txBody>
          <a:bodyPr wrap="square">
            <a:spAutoFit/>
          </a:bodyPr>
          <a:lstStyle/>
          <a:p>
            <a:pPr algn="ctr">
              <a:lnSpc>
                <a:spcPct val="107000"/>
              </a:lnSpc>
              <a:spcAft>
                <a:spcPts val="800"/>
              </a:spcAft>
            </a:pPr>
            <a:r>
              <a:rPr lang="en-GB" sz="24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FATCA, nor 30% withholding</a:t>
            </a:r>
          </a:p>
        </p:txBody>
      </p:sp>
    </p:spTree>
    <p:extLst>
      <p:ext uri="{BB962C8B-B14F-4D97-AF65-F5344CB8AC3E}">
        <p14:creationId xmlns:p14="http://schemas.microsoft.com/office/powerpoint/2010/main" val="84846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70176F-752A-9CDA-02E8-EC317A5FED79}"/>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&amp; dependencies excluded from Norway’s tax agreements</a:t>
            </a:r>
          </a:p>
        </p:txBody>
      </p:sp>
      <p:sp>
        <p:nvSpPr>
          <p:cNvPr id="4" name="TextBox 3">
            <a:extLst>
              <a:ext uri="{FF2B5EF4-FFF2-40B4-BE49-F238E27FC236}">
                <a16:creationId xmlns:a16="http://schemas.microsoft.com/office/drawing/2014/main" id="{FDFCADF5-CCFC-F37E-76A3-1A4D8171761C}"/>
              </a:ext>
            </a:extLst>
          </p:cNvPr>
          <p:cNvSpPr txBox="1"/>
          <p:nvPr/>
        </p:nvSpPr>
        <p:spPr>
          <a:xfrm>
            <a:off x="3099880" y="777653"/>
            <a:ext cx="5992239"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FATCA, nor 30% withholding</a:t>
            </a:r>
          </a:p>
        </p:txBody>
      </p:sp>
      <p:sp>
        <p:nvSpPr>
          <p:cNvPr id="6" name="TextBox 5">
            <a:extLst>
              <a:ext uri="{FF2B5EF4-FFF2-40B4-BE49-F238E27FC236}">
                <a16:creationId xmlns:a16="http://schemas.microsoft.com/office/drawing/2014/main" id="{2CDC7406-5F73-E4C1-2BBA-0AD90BB2699E}"/>
              </a:ext>
            </a:extLst>
          </p:cNvPr>
          <p:cNvSpPr txBox="1"/>
          <p:nvPr/>
        </p:nvSpPr>
        <p:spPr>
          <a:xfrm>
            <a:off x="180772" y="4285057"/>
            <a:ext cx="10822022" cy="2308324"/>
          </a:xfrm>
          <a:prstGeom prst="rect">
            <a:avLst/>
          </a:prstGeom>
          <a:noFill/>
        </p:spPr>
        <p:txBody>
          <a:bodyPr wrap="square">
            <a:spAutoFit/>
          </a:bodyPr>
          <a:lstStyle/>
          <a:p>
            <a:pPr marL="285750" indent="-285750">
              <a:buFont typeface="Arial" panose="020B0604020202020204" pitchFamily="34" charset="0"/>
              <a:buChar char="•"/>
            </a:pPr>
            <a:r>
              <a:rPr lang="en-GB" b="1" noProof="0" dirty="0"/>
              <a:t>Impact of an election for Non-Corporate Entities: </a:t>
            </a:r>
          </a:p>
          <a:p>
            <a:pPr marL="538163" indent="-273050">
              <a:buSzPct val="67000"/>
              <a:buFont typeface="Wingdings" panose="05000000000000000000" pitchFamily="2" charset="2"/>
              <a:buChar char="Ø"/>
            </a:pPr>
            <a:r>
              <a:rPr lang="en-GB" noProof="0" dirty="0"/>
              <a:t>The IRS regulations state that "an entity other than a corporation may </a:t>
            </a:r>
            <a:r>
              <a:rPr lang="en-GB" b="1" u="sng" noProof="0" dirty="0"/>
              <a:t>elect</a:t>
            </a:r>
            <a:r>
              <a:rPr lang="en-GB" noProof="0" dirty="0"/>
              <a:t> to be treated as the common parent entity" for determining the composition of an EAG.</a:t>
            </a:r>
          </a:p>
          <a:p>
            <a:pPr marL="538163" indent="-273050">
              <a:buSzPct val="67000"/>
              <a:buFont typeface="Wingdings" panose="05000000000000000000" pitchFamily="2" charset="2"/>
              <a:buChar char="Ø"/>
            </a:pPr>
            <a:r>
              <a:rPr lang="en-GB" noProof="0" dirty="0"/>
              <a:t>This indicates that including the CI trust in an EAG is not automatic but is optional through a formal election. </a:t>
            </a:r>
          </a:p>
          <a:p>
            <a:pPr marL="538163" indent="-273050">
              <a:buSzPct val="67000"/>
              <a:buFont typeface="Wingdings" panose="05000000000000000000" pitchFamily="2" charset="2"/>
              <a:buChar char="Ø"/>
            </a:pPr>
            <a:r>
              <a:rPr lang="en-GB" noProof="0" dirty="0"/>
              <a:t>If the election is made, the trust would be treated as part of the EAG. </a:t>
            </a:r>
          </a:p>
          <a:p>
            <a:pPr marL="538163" indent="-273050">
              <a:buSzPct val="67000"/>
              <a:buFont typeface="Wingdings" panose="05000000000000000000" pitchFamily="2" charset="2"/>
              <a:buChar char="Ø"/>
            </a:pPr>
            <a:r>
              <a:rPr lang="en-GB" noProof="0" dirty="0"/>
              <a:t>If the election is not made, the trust would likely not be considered a member of the EAG under the general rule</a:t>
            </a:r>
          </a:p>
        </p:txBody>
      </p:sp>
      <p:pic>
        <p:nvPicPr>
          <p:cNvPr id="8" name="Picture 7">
            <a:extLst>
              <a:ext uri="{FF2B5EF4-FFF2-40B4-BE49-F238E27FC236}">
                <a16:creationId xmlns:a16="http://schemas.microsoft.com/office/drawing/2014/main" id="{49E5AC0A-DDF7-AFD7-EDE9-AB846A04D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820" y="635541"/>
            <a:ext cx="2276993" cy="2269888"/>
          </a:xfrm>
          <a:prstGeom prst="rect">
            <a:avLst/>
          </a:prstGeom>
        </p:spPr>
      </p:pic>
      <p:sp>
        <p:nvSpPr>
          <p:cNvPr id="9" name="TextBox 8">
            <a:extLst>
              <a:ext uri="{FF2B5EF4-FFF2-40B4-BE49-F238E27FC236}">
                <a16:creationId xmlns:a16="http://schemas.microsoft.com/office/drawing/2014/main" id="{1D2D0C3C-61B3-324D-7F24-0F5E3EEDFAB2}"/>
              </a:ext>
            </a:extLst>
          </p:cNvPr>
          <p:cNvSpPr txBox="1"/>
          <p:nvPr/>
        </p:nvSpPr>
        <p:spPr>
          <a:xfrm>
            <a:off x="9679820" y="2821021"/>
            <a:ext cx="2512180" cy="276999"/>
          </a:xfrm>
          <a:prstGeom prst="rect">
            <a:avLst/>
          </a:prstGeom>
          <a:noFill/>
        </p:spPr>
        <p:txBody>
          <a:bodyPr wrap="square" rtlCol="0">
            <a:spAutoFit/>
          </a:bodyPr>
          <a:lstStyle/>
          <a:p>
            <a:r>
              <a:rPr lang="de-DE" sz="1200" b="1" dirty="0" err="1">
                <a:solidFill>
                  <a:srgbClr val="FF0000"/>
                </a:solidFill>
              </a:rPr>
              <a:t>One</a:t>
            </a:r>
            <a:r>
              <a:rPr lang="de-DE" sz="1200" b="1" dirty="0">
                <a:solidFill>
                  <a:srgbClr val="FF0000"/>
                </a:solidFill>
              </a:rPr>
              <a:t> rotten </a:t>
            </a:r>
            <a:r>
              <a:rPr lang="de-DE" sz="1200" b="1" dirty="0" err="1">
                <a:solidFill>
                  <a:srgbClr val="FF0000"/>
                </a:solidFill>
              </a:rPr>
              <a:t>apple</a:t>
            </a:r>
            <a:r>
              <a:rPr lang="de-DE" sz="1200" b="1" dirty="0">
                <a:solidFill>
                  <a:srgbClr val="FF0000"/>
                </a:solidFill>
              </a:rPr>
              <a:t> </a:t>
            </a:r>
            <a:r>
              <a:rPr lang="de-DE" sz="1200" b="1" dirty="0" err="1">
                <a:solidFill>
                  <a:srgbClr val="FF0000"/>
                </a:solidFill>
              </a:rPr>
              <a:t>spoils</a:t>
            </a:r>
            <a:r>
              <a:rPr lang="de-DE" sz="1200" b="1" dirty="0">
                <a:solidFill>
                  <a:srgbClr val="FF0000"/>
                </a:solidFill>
              </a:rPr>
              <a:t> </a:t>
            </a:r>
            <a:r>
              <a:rPr lang="de-DE" sz="1200" b="1" dirty="0" err="1">
                <a:solidFill>
                  <a:srgbClr val="FF0000"/>
                </a:solidFill>
              </a:rPr>
              <a:t>the</a:t>
            </a:r>
            <a:r>
              <a:rPr lang="de-DE" sz="1200" b="1" dirty="0">
                <a:solidFill>
                  <a:srgbClr val="FF0000"/>
                </a:solidFill>
              </a:rPr>
              <a:t> </a:t>
            </a:r>
            <a:r>
              <a:rPr lang="de-DE" sz="1200" b="1" dirty="0" err="1">
                <a:solidFill>
                  <a:srgbClr val="FF0000"/>
                </a:solidFill>
              </a:rPr>
              <a:t>barrel</a:t>
            </a:r>
            <a:endParaRPr lang="de-CH" sz="1200" b="1" dirty="0">
              <a:solidFill>
                <a:srgbClr val="FF0000"/>
              </a:solidFill>
            </a:endParaRPr>
          </a:p>
        </p:txBody>
      </p:sp>
      <p:sp>
        <p:nvSpPr>
          <p:cNvPr id="11" name="TextBox 10">
            <a:extLst>
              <a:ext uri="{FF2B5EF4-FFF2-40B4-BE49-F238E27FC236}">
                <a16:creationId xmlns:a16="http://schemas.microsoft.com/office/drawing/2014/main" id="{8BEC1996-D4F6-82B7-437D-8E1B9CC9C3E3}"/>
              </a:ext>
            </a:extLst>
          </p:cNvPr>
          <p:cNvSpPr txBox="1"/>
          <p:nvPr/>
        </p:nvSpPr>
        <p:spPr>
          <a:xfrm>
            <a:off x="180772" y="1418781"/>
            <a:ext cx="9499048" cy="2646878"/>
          </a:xfrm>
          <a:prstGeom prst="rect">
            <a:avLst/>
          </a:prstGeom>
          <a:noFill/>
        </p:spPr>
        <p:txBody>
          <a:bodyPr wrap="square">
            <a:spAutoFit/>
          </a:bodyPr>
          <a:lstStyle/>
          <a:p>
            <a:pPr marL="285750" indent="-285750">
              <a:buFont typeface="Arial" panose="020B0604020202020204" pitchFamily="34" charset="0"/>
              <a:buChar char="•"/>
            </a:pPr>
            <a:r>
              <a:rPr lang="en-GB" noProof="0" dirty="0"/>
              <a:t>EAG are FIs with common ownership of 50%</a:t>
            </a:r>
          </a:p>
          <a:p>
            <a:pPr marL="285750" indent="-285750">
              <a:buFont typeface="Arial" panose="020B0604020202020204" pitchFamily="34" charset="0"/>
              <a:buChar char="•"/>
            </a:pPr>
            <a:r>
              <a:rPr lang="en-GB" noProof="0" dirty="0"/>
              <a:t>If one member is a non-</a:t>
            </a:r>
            <a:r>
              <a:rPr lang="en-GB" noProof="0" dirty="0" err="1"/>
              <a:t>particpating</a:t>
            </a:r>
            <a:r>
              <a:rPr lang="en-GB" noProof="0" dirty="0"/>
              <a:t> FFI, then all are considered a non-</a:t>
            </a:r>
            <a:r>
              <a:rPr lang="en-GB" noProof="0" dirty="0" err="1"/>
              <a:t>particpating</a:t>
            </a:r>
            <a:r>
              <a:rPr lang="en-GB" noProof="0" dirty="0"/>
              <a:t> FFI</a:t>
            </a:r>
          </a:p>
          <a:p>
            <a:pPr marL="285750" indent="-285750">
              <a:buFont typeface="Arial" panose="020B0604020202020204" pitchFamily="34" charset="0"/>
              <a:buChar char="•"/>
            </a:pPr>
            <a:r>
              <a:rPr lang="en-GB" noProof="0" dirty="0"/>
              <a:t>If the CI trust is not a participating FFI, then 30% withholding on any payments to any member of the EAG (viz to the subsidiary Investment Entity) </a:t>
            </a:r>
          </a:p>
          <a:p>
            <a:pPr marL="285750" indent="-285750">
              <a:buFont typeface="Arial" panose="020B0604020202020204" pitchFamily="34" charset="0"/>
              <a:buChar char="•"/>
            </a:pPr>
            <a:r>
              <a:rPr lang="en-GB" noProof="0" dirty="0"/>
              <a:t>However, under the general rule, only a </a:t>
            </a:r>
            <a:r>
              <a:rPr lang="en-GB" sz="2000" b="1" noProof="0" dirty="0"/>
              <a:t>corporation</a:t>
            </a:r>
            <a:r>
              <a:rPr lang="en-GB" noProof="0" dirty="0"/>
              <a:t> can be treated as the common parent of an EAG. </a:t>
            </a:r>
          </a:p>
          <a:p>
            <a:pPr marL="285750" indent="-285750">
              <a:buFont typeface="Arial" panose="020B0604020202020204" pitchFamily="34" charset="0"/>
              <a:buChar char="•"/>
            </a:pPr>
            <a:r>
              <a:rPr lang="en-GB" noProof="0" dirty="0"/>
              <a:t>This means that a </a:t>
            </a:r>
            <a:r>
              <a:rPr lang="en-GB" b="1" noProof="0" dirty="0"/>
              <a:t>trust</a:t>
            </a:r>
            <a:r>
              <a:rPr lang="en-GB" noProof="0" dirty="0"/>
              <a:t>, which is </a:t>
            </a:r>
            <a:r>
              <a:rPr lang="en-GB" b="1" noProof="0" dirty="0"/>
              <a:t>not a corporation</a:t>
            </a:r>
            <a:r>
              <a:rPr lang="en-GB" noProof="0" dirty="0"/>
              <a:t>, would not automatically be included in an EAG.</a:t>
            </a:r>
          </a:p>
          <a:p>
            <a:pPr marL="285750" indent="-285750">
              <a:buFont typeface="Arial" panose="020B0604020202020204" pitchFamily="34" charset="0"/>
              <a:buChar char="•"/>
            </a:pPr>
            <a:r>
              <a:rPr lang="en-GB" noProof="0" dirty="0"/>
              <a:t>However, the regulations provide an </a:t>
            </a:r>
            <a:r>
              <a:rPr lang="en-GB" sz="2000" b="1" noProof="0" dirty="0"/>
              <a:t>election</a:t>
            </a:r>
            <a:r>
              <a:rPr lang="en-GB" noProof="0" dirty="0"/>
              <a:t> that changes this treatment.</a:t>
            </a:r>
          </a:p>
        </p:txBody>
      </p:sp>
      <p:sp>
        <p:nvSpPr>
          <p:cNvPr id="2" name="TextBox 1">
            <a:extLst>
              <a:ext uri="{FF2B5EF4-FFF2-40B4-BE49-F238E27FC236}">
                <a16:creationId xmlns:a16="http://schemas.microsoft.com/office/drawing/2014/main" id="{C9BA9593-2A1F-C5C8-E25D-6C8D97B6694B}"/>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25</a:t>
            </a:fld>
            <a:endParaRPr lang="de-CH" dirty="0"/>
          </a:p>
        </p:txBody>
      </p:sp>
    </p:spTree>
    <p:extLst>
      <p:ext uri="{BB962C8B-B14F-4D97-AF65-F5344CB8AC3E}">
        <p14:creationId xmlns:p14="http://schemas.microsoft.com/office/powerpoint/2010/main" val="302242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60BE793-8D0F-F458-B256-948EB979C542}"/>
              </a:ext>
            </a:extLst>
          </p:cNvPr>
          <p:cNvSpPr txBox="1"/>
          <p:nvPr/>
        </p:nvSpPr>
        <p:spPr>
          <a:xfrm>
            <a:off x="10327051" y="3091303"/>
            <a:ext cx="1864950" cy="2062103"/>
          </a:xfrm>
          <a:prstGeom prst="rect">
            <a:avLst/>
          </a:prstGeom>
          <a:solidFill>
            <a:srgbClr val="F5F6F8">
              <a:alpha val="32000"/>
            </a:srgbClr>
          </a:solidFill>
        </p:spPr>
        <p:txBody>
          <a:bodyPr wrap="square" rtlCol="0">
            <a:spAutoFit/>
          </a:bodyPr>
          <a:lstStyle/>
          <a:p>
            <a:r>
              <a:rPr lang="en-GB" sz="1600" dirty="0">
                <a:latin typeface="Arial" panose="020B0604020202020204" pitchFamily="34" charset="0"/>
                <a:cs typeface="Arial" panose="020B0604020202020204" pitchFamily="34" charset="0"/>
              </a:rPr>
              <a:t>Svalbard is the only territory in the world explicitly excluded from the OECD Multilateral Convention on Mutual Assistance in Tax Matters</a:t>
            </a:r>
          </a:p>
        </p:txBody>
      </p:sp>
      <p:sp>
        <p:nvSpPr>
          <p:cNvPr id="2" name="Rectangle 1">
            <a:extLst>
              <a:ext uri="{FF2B5EF4-FFF2-40B4-BE49-F238E27FC236}">
                <a16:creationId xmlns:a16="http://schemas.microsoft.com/office/drawing/2014/main" id="{21FEC443-BB4A-4BDE-A477-5DFE747A8C72}"/>
              </a:ext>
            </a:extLst>
          </p:cNvPr>
          <p:cNvSpPr/>
          <p:nvPr/>
        </p:nvSpPr>
        <p:spPr>
          <a:xfrm>
            <a:off x="260669" y="1414849"/>
            <a:ext cx="4651896" cy="517126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F5117903-12F1-9A3F-A42B-B683D63F956B}"/>
              </a:ext>
            </a:extLst>
          </p:cNvPr>
          <p:cNvGrpSpPr/>
          <p:nvPr/>
        </p:nvGrpSpPr>
        <p:grpSpPr>
          <a:xfrm>
            <a:off x="364850" y="1494312"/>
            <a:ext cx="4512444" cy="4885619"/>
            <a:chOff x="517360" y="1534980"/>
            <a:chExt cx="4512444" cy="4962829"/>
          </a:xfrm>
        </p:grpSpPr>
        <p:sp>
          <p:nvSpPr>
            <p:cNvPr id="3" name="TextBox 2">
              <a:extLst>
                <a:ext uri="{FF2B5EF4-FFF2-40B4-BE49-F238E27FC236}">
                  <a16:creationId xmlns:a16="http://schemas.microsoft.com/office/drawing/2014/main" id="{38770F29-BE0E-EF99-FC0C-C2E5892BB5A4}"/>
                </a:ext>
              </a:extLst>
            </p:cNvPr>
            <p:cNvSpPr txBox="1"/>
            <p:nvPr/>
          </p:nvSpPr>
          <p:spPr>
            <a:xfrm>
              <a:off x="517360" y="4740817"/>
              <a:ext cx="4512444" cy="1756992"/>
            </a:xfrm>
            <a:prstGeom prst="rect">
              <a:avLst/>
            </a:prstGeom>
            <a:solidFill>
              <a:schemeClr val="bg1"/>
            </a:solidFill>
          </p:spPr>
          <p:txBody>
            <a:bodyPr wrap="square" lIns="72000" tIns="72000" rIns="0" bIns="144000" rtlCol="0">
              <a:spAutoFit/>
            </a:bodyPr>
            <a:lstStyle/>
            <a:p>
              <a:pPr marL="179388" indent="-179388">
                <a:buAutoNum type="arabicPeriod"/>
              </a:pPr>
              <a:r>
                <a:rPr lang="en-GB" sz="1000" dirty="0"/>
                <a:t>Each State may, at the time of signature, or when depositing its instrument of ratification, acceptance or approval, </a:t>
              </a:r>
              <a:r>
                <a:rPr lang="en-GB" sz="1000" dirty="0">
                  <a:highlight>
                    <a:srgbClr val="FFFFCC"/>
                  </a:highlight>
                </a:rPr>
                <a:t>specify the territory or territories to which</a:t>
              </a:r>
              <a:r>
                <a:rPr lang="en-GB" sz="1000" dirty="0"/>
                <a:t> </a:t>
              </a:r>
              <a:r>
                <a:rPr lang="en-GB" sz="1000" dirty="0">
                  <a:highlight>
                    <a:srgbClr val="FFFFCC"/>
                  </a:highlight>
                </a:rPr>
                <a:t>this Convention shall apply.</a:t>
              </a:r>
            </a:p>
            <a:p>
              <a:pPr marL="179388" indent="-179388">
                <a:buAutoNum type="arabicPeriod"/>
              </a:pPr>
              <a:endParaRPr lang="en-GB" sz="1000" dirty="0"/>
            </a:p>
            <a:p>
              <a:pPr marL="179388" indent="-179388">
                <a:buAutoNum type="arabicPeriod"/>
              </a:pPr>
              <a:endParaRPr lang="en-GB" sz="800" dirty="0"/>
            </a:p>
            <a:p>
              <a:pPr marL="179388" indent="-179388">
                <a:buAutoNum type="arabicPeriod"/>
              </a:pPr>
              <a:r>
                <a:rPr lang="en-GB" sz="1000" dirty="0"/>
                <a:t>Any state may, at any later date, by a declaration addressed to one of the Depositaries, extend the application of this Convention to any other territory specified in the declaration. In respect of such territory the Convention shall enter into force on the first day of the month following the expiration of a period of three months after the date of receipt of such declaration by the Depositary.</a:t>
              </a:r>
            </a:p>
          </p:txBody>
        </p:sp>
        <p:cxnSp>
          <p:nvCxnSpPr>
            <p:cNvPr id="6" name="Straight Connector 5">
              <a:extLst>
                <a:ext uri="{FF2B5EF4-FFF2-40B4-BE49-F238E27FC236}">
                  <a16:creationId xmlns:a16="http://schemas.microsoft.com/office/drawing/2014/main" id="{E4FDABF0-F8B8-F34C-9F66-D25763C54442}"/>
                </a:ext>
              </a:extLst>
            </p:cNvPr>
            <p:cNvCxnSpPr>
              <a:cxnSpLocks/>
            </p:cNvCxnSpPr>
            <p:nvPr/>
          </p:nvCxnSpPr>
          <p:spPr>
            <a:xfrm>
              <a:off x="2794110" y="5120092"/>
              <a:ext cx="1899138"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8E5B1B3-B7DB-C92A-F7E4-3C9F4A20451E}"/>
                </a:ext>
              </a:extLst>
            </p:cNvPr>
            <p:cNvPicPr>
              <a:picLocks noChangeAspect="1"/>
            </p:cNvPicPr>
            <p:nvPr/>
          </p:nvPicPr>
          <p:blipFill rotWithShape="1">
            <a:blip r:embed="rId2"/>
            <a:srcRect b="9355"/>
            <a:stretch/>
          </p:blipFill>
          <p:spPr>
            <a:xfrm>
              <a:off x="517360" y="1534980"/>
              <a:ext cx="4512444" cy="3193644"/>
            </a:xfrm>
            <a:prstGeom prst="rect">
              <a:avLst/>
            </a:prstGeom>
          </p:spPr>
        </p:pic>
        <p:sp>
          <p:nvSpPr>
            <p:cNvPr id="5" name="TextBox 4">
              <a:extLst>
                <a:ext uri="{FF2B5EF4-FFF2-40B4-BE49-F238E27FC236}">
                  <a16:creationId xmlns:a16="http://schemas.microsoft.com/office/drawing/2014/main" id="{34D32553-8DE9-B4D5-E702-AB9385168477}"/>
                </a:ext>
              </a:extLst>
            </p:cNvPr>
            <p:cNvSpPr txBox="1"/>
            <p:nvPr/>
          </p:nvSpPr>
          <p:spPr>
            <a:xfrm>
              <a:off x="517360" y="4457117"/>
              <a:ext cx="4512444" cy="335288"/>
            </a:xfrm>
            <a:prstGeom prst="rect">
              <a:avLst/>
            </a:prstGeom>
            <a:solidFill>
              <a:schemeClr val="bg1"/>
            </a:solidFill>
          </p:spPr>
          <p:txBody>
            <a:bodyPr wrap="square" lIns="0" tIns="72000" rIns="0" bIns="72000" rtlCol="0">
              <a:spAutoFit/>
            </a:bodyPr>
            <a:lstStyle/>
            <a:p>
              <a:pPr algn="ctr"/>
              <a:r>
                <a:rPr lang="en-GB" sz="1200" b="1" i="1" dirty="0"/>
                <a:t>Article 29 – Territorial application of the Convention</a:t>
              </a:r>
            </a:p>
          </p:txBody>
        </p:sp>
        <p:cxnSp>
          <p:nvCxnSpPr>
            <p:cNvPr id="11" name="Straight Connector 10">
              <a:extLst>
                <a:ext uri="{FF2B5EF4-FFF2-40B4-BE49-F238E27FC236}">
                  <a16:creationId xmlns:a16="http://schemas.microsoft.com/office/drawing/2014/main" id="{16B61E34-C01F-E5A2-0EA2-D1B5D7CBD500}"/>
                </a:ext>
              </a:extLst>
            </p:cNvPr>
            <p:cNvCxnSpPr>
              <a:cxnSpLocks/>
            </p:cNvCxnSpPr>
            <p:nvPr/>
          </p:nvCxnSpPr>
          <p:spPr>
            <a:xfrm>
              <a:off x="789059" y="5286565"/>
              <a:ext cx="135889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F835168-F1C7-C621-0AB0-422E7273A0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54378" y="3994595"/>
              <a:ext cx="786085" cy="332029"/>
            </a:xfrm>
            <a:prstGeom prst="rect">
              <a:avLst/>
            </a:prstGeom>
          </p:spPr>
        </p:pic>
      </p:grpSp>
      <p:grpSp>
        <p:nvGrpSpPr>
          <p:cNvPr id="10" name="Group 9">
            <a:extLst>
              <a:ext uri="{FF2B5EF4-FFF2-40B4-BE49-F238E27FC236}">
                <a16:creationId xmlns:a16="http://schemas.microsoft.com/office/drawing/2014/main" id="{F0B17A59-8E42-7DC5-9F88-DE600B9622B8}"/>
              </a:ext>
            </a:extLst>
          </p:cNvPr>
          <p:cNvGrpSpPr/>
          <p:nvPr/>
        </p:nvGrpSpPr>
        <p:grpSpPr>
          <a:xfrm>
            <a:off x="5231298" y="1900289"/>
            <a:ext cx="4816616" cy="4800954"/>
            <a:chOff x="2248143" y="1211575"/>
            <a:chExt cx="4891017" cy="4892596"/>
          </a:xfrm>
        </p:grpSpPr>
        <p:sp>
          <p:nvSpPr>
            <p:cNvPr id="13" name="TextBox 12">
              <a:extLst>
                <a:ext uri="{FF2B5EF4-FFF2-40B4-BE49-F238E27FC236}">
                  <a16:creationId xmlns:a16="http://schemas.microsoft.com/office/drawing/2014/main" id="{AED8ABDF-D30F-7F0B-67D1-D4E63DFD81CA}"/>
                </a:ext>
              </a:extLst>
            </p:cNvPr>
            <p:cNvSpPr txBox="1"/>
            <p:nvPr/>
          </p:nvSpPr>
          <p:spPr>
            <a:xfrm>
              <a:off x="2357338" y="4096801"/>
              <a:ext cx="4676698" cy="2007370"/>
            </a:xfrm>
            <a:prstGeom prst="rect">
              <a:avLst/>
            </a:prstGeom>
            <a:noFill/>
          </p:spPr>
          <p:txBody>
            <a:bodyPr wrap="square" rtlCol="0">
              <a:spAutoFit/>
            </a:bodyPr>
            <a:lstStyle/>
            <a:p>
              <a:r>
                <a:rPr lang="en-GB" sz="1200" b="1" dirty="0"/>
                <a:t>NORWAY</a:t>
              </a:r>
            </a:p>
            <a:p>
              <a:endParaRPr lang="en-GB" sz="1000" dirty="0"/>
            </a:p>
            <a:p>
              <a:r>
                <a:rPr lang="en-GB" sz="1000" dirty="0"/>
                <a:t>Declaration contained in the instrument of ratification deposited on 13 June 1989 - Or. Engl.</a:t>
              </a:r>
            </a:p>
            <a:p>
              <a:r>
                <a:rPr lang="en-GB" sz="1000" dirty="0"/>
                <a:t>As regards Norway the Convention on Mutual Administrative Assistance in Tax Matters shall apply to the territory of the Kingdom of Norway, including any area outside the territorial waters of the Kingdom of Norway, where the Kingdom of Norway, according to Norwegian legislation and in accordance with international law, may exercise her rights with respect to the seabed and subsoil and their natural resources; the </a:t>
              </a:r>
              <a:r>
                <a:rPr lang="en-GB" sz="1000" dirty="0">
                  <a:highlight>
                    <a:srgbClr val="FFFF99"/>
                  </a:highlight>
                </a:rPr>
                <a:t>Convention does not apply to Svalbard</a:t>
              </a:r>
              <a:r>
                <a:rPr lang="en-GB" sz="1000" dirty="0"/>
                <a:t>, Jan Mayen or the Norwegian dependencies ("</a:t>
              </a:r>
              <a:r>
                <a:rPr lang="en-GB" sz="1000" dirty="0" err="1"/>
                <a:t>biland</a:t>
              </a:r>
              <a:r>
                <a:rPr lang="en-GB" sz="1000" dirty="0"/>
                <a:t>").</a:t>
              </a:r>
            </a:p>
            <a:p>
              <a:endParaRPr lang="en-GB" sz="1000" dirty="0"/>
            </a:p>
          </p:txBody>
        </p:sp>
        <p:pic>
          <p:nvPicPr>
            <p:cNvPr id="14" name="Picture 13">
              <a:extLst>
                <a:ext uri="{FF2B5EF4-FFF2-40B4-BE49-F238E27FC236}">
                  <a16:creationId xmlns:a16="http://schemas.microsoft.com/office/drawing/2014/main" id="{9E2DC60B-402D-FDC0-994D-BEB791EB2762}"/>
                </a:ext>
              </a:extLst>
            </p:cNvPr>
            <p:cNvPicPr>
              <a:picLocks noChangeAspect="1"/>
            </p:cNvPicPr>
            <p:nvPr/>
          </p:nvPicPr>
          <p:blipFill>
            <a:blip r:embed="rId4"/>
            <a:stretch>
              <a:fillRect/>
            </a:stretch>
          </p:blipFill>
          <p:spPr>
            <a:xfrm>
              <a:off x="2248143" y="1211575"/>
              <a:ext cx="4807725" cy="2427498"/>
            </a:xfrm>
            <a:prstGeom prst="rect">
              <a:avLst/>
            </a:prstGeom>
          </p:spPr>
        </p:pic>
        <p:pic>
          <p:nvPicPr>
            <p:cNvPr id="15" name="Picture 14">
              <a:extLst>
                <a:ext uri="{FF2B5EF4-FFF2-40B4-BE49-F238E27FC236}">
                  <a16:creationId xmlns:a16="http://schemas.microsoft.com/office/drawing/2014/main" id="{6C372AE3-E65D-100F-1D90-44C7E421754B}"/>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5834114" y="3639073"/>
              <a:ext cx="1305046" cy="386680"/>
            </a:xfrm>
            <a:prstGeom prst="rect">
              <a:avLst/>
            </a:prstGeom>
          </p:spPr>
        </p:pic>
      </p:grpSp>
      <p:sp>
        <p:nvSpPr>
          <p:cNvPr id="16" name="Arc 1">
            <a:extLst>
              <a:ext uri="{FF2B5EF4-FFF2-40B4-BE49-F238E27FC236}">
                <a16:creationId xmlns:a16="http://schemas.microsoft.com/office/drawing/2014/main" id="{3D034E83-6019-8E85-5303-EDE60D7C2A8B}"/>
              </a:ext>
            </a:extLst>
          </p:cNvPr>
          <p:cNvSpPr/>
          <p:nvPr/>
        </p:nvSpPr>
        <p:spPr>
          <a:xfrm>
            <a:off x="6310021" y="6010599"/>
            <a:ext cx="2587804" cy="369332"/>
          </a:xfrm>
          <a:custGeom>
            <a:avLst/>
            <a:gdLst>
              <a:gd name="connsiteX0" fmla="*/ 398958 w 797916"/>
              <a:gd name="connsiteY0" fmla="*/ 0 h 302859"/>
              <a:gd name="connsiteX1" fmla="*/ 787302 w 797916"/>
              <a:gd name="connsiteY1" fmla="*/ 116733 h 302859"/>
              <a:gd name="connsiteX2" fmla="*/ 426171 w 797916"/>
              <a:gd name="connsiteY2" fmla="*/ 302507 h 302859"/>
              <a:gd name="connsiteX3" fmla="*/ 75431 w 797916"/>
              <a:gd name="connsiteY3" fmla="*/ 240038 h 302859"/>
              <a:gd name="connsiteX4" fmla="*/ 343128 w 797916"/>
              <a:gd name="connsiteY4" fmla="*/ 1489 h 302859"/>
              <a:gd name="connsiteX5" fmla="*/ 398958 w 797916"/>
              <a:gd name="connsiteY5" fmla="*/ 151430 h 302859"/>
              <a:gd name="connsiteX6" fmla="*/ 398958 w 797916"/>
              <a:gd name="connsiteY6" fmla="*/ 0 h 302859"/>
              <a:gd name="connsiteX0" fmla="*/ 398958 w 797916"/>
              <a:gd name="connsiteY0" fmla="*/ 0 h 302859"/>
              <a:gd name="connsiteX1" fmla="*/ 787302 w 797916"/>
              <a:gd name="connsiteY1" fmla="*/ 116733 h 302859"/>
              <a:gd name="connsiteX2" fmla="*/ 426171 w 797916"/>
              <a:gd name="connsiteY2" fmla="*/ 302507 h 302859"/>
              <a:gd name="connsiteX3" fmla="*/ 75431 w 797916"/>
              <a:gd name="connsiteY3" fmla="*/ 240038 h 302859"/>
              <a:gd name="connsiteX4" fmla="*/ 343128 w 797916"/>
              <a:gd name="connsiteY4" fmla="*/ 1489 h 302859"/>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343555 w 798490"/>
              <a:gd name="connsiteY4" fmla="*/ 81539 h 382910"/>
              <a:gd name="connsiteX5" fmla="*/ 399385 w 798490"/>
              <a:gd name="connsiteY5" fmla="*/ 231480 h 382910"/>
              <a:gd name="connsiteX6" fmla="*/ 399385 w 798490"/>
              <a:gd name="connsiteY6" fmla="*/ 80050 h 382910"/>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477512 w 798490"/>
              <a:gd name="connsiteY4" fmla="*/ 0 h 382910"/>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343555 w 798490"/>
              <a:gd name="connsiteY4" fmla="*/ 81539 h 382910"/>
              <a:gd name="connsiteX5" fmla="*/ 399385 w 798490"/>
              <a:gd name="connsiteY5" fmla="*/ 231480 h 382910"/>
              <a:gd name="connsiteX6" fmla="*/ 399385 w 798490"/>
              <a:gd name="connsiteY6" fmla="*/ 80050 h 382910"/>
              <a:gd name="connsiteX0" fmla="*/ 341143 w 798490"/>
              <a:gd name="connsiteY0" fmla="*/ 50928 h 382910"/>
              <a:gd name="connsiteX1" fmla="*/ 787729 w 798490"/>
              <a:gd name="connsiteY1" fmla="*/ 196783 h 382910"/>
              <a:gd name="connsiteX2" fmla="*/ 426598 w 798490"/>
              <a:gd name="connsiteY2" fmla="*/ 382557 h 382910"/>
              <a:gd name="connsiteX3" fmla="*/ 75858 w 798490"/>
              <a:gd name="connsiteY3" fmla="*/ 320088 h 382910"/>
              <a:gd name="connsiteX4" fmla="*/ 477512 w 798490"/>
              <a:gd name="connsiteY4" fmla="*/ 0 h 382910"/>
              <a:gd name="connsiteX0" fmla="*/ 399385 w 798490"/>
              <a:gd name="connsiteY0" fmla="*/ 80050 h 382910"/>
              <a:gd name="connsiteX1" fmla="*/ 787729 w 798490"/>
              <a:gd name="connsiteY1" fmla="*/ 196783 h 382910"/>
              <a:gd name="connsiteX2" fmla="*/ 426598 w 798490"/>
              <a:gd name="connsiteY2" fmla="*/ 382557 h 382910"/>
              <a:gd name="connsiteX3" fmla="*/ 75858 w 798490"/>
              <a:gd name="connsiteY3" fmla="*/ 320088 h 382910"/>
              <a:gd name="connsiteX4" fmla="*/ 343555 w 798490"/>
              <a:gd name="connsiteY4" fmla="*/ 81539 h 382910"/>
              <a:gd name="connsiteX5" fmla="*/ 399385 w 798490"/>
              <a:gd name="connsiteY5" fmla="*/ 231480 h 382910"/>
              <a:gd name="connsiteX6" fmla="*/ 399385 w 798490"/>
              <a:gd name="connsiteY6" fmla="*/ 80050 h 382910"/>
              <a:gd name="connsiteX0" fmla="*/ 288725 w 798490"/>
              <a:gd name="connsiteY0" fmla="*/ 85873 h 382910"/>
              <a:gd name="connsiteX1" fmla="*/ 787729 w 798490"/>
              <a:gd name="connsiteY1" fmla="*/ 196783 h 382910"/>
              <a:gd name="connsiteX2" fmla="*/ 426598 w 798490"/>
              <a:gd name="connsiteY2" fmla="*/ 382557 h 382910"/>
              <a:gd name="connsiteX3" fmla="*/ 75858 w 798490"/>
              <a:gd name="connsiteY3" fmla="*/ 320088 h 382910"/>
              <a:gd name="connsiteX4" fmla="*/ 477512 w 798490"/>
              <a:gd name="connsiteY4" fmla="*/ 0 h 382910"/>
              <a:gd name="connsiteX0" fmla="*/ 399385 w 798490"/>
              <a:gd name="connsiteY0" fmla="*/ 56753 h 359613"/>
              <a:gd name="connsiteX1" fmla="*/ 787729 w 798490"/>
              <a:gd name="connsiteY1" fmla="*/ 173486 h 359613"/>
              <a:gd name="connsiteX2" fmla="*/ 426598 w 798490"/>
              <a:gd name="connsiteY2" fmla="*/ 359260 h 359613"/>
              <a:gd name="connsiteX3" fmla="*/ 75858 w 798490"/>
              <a:gd name="connsiteY3" fmla="*/ 296791 h 359613"/>
              <a:gd name="connsiteX4" fmla="*/ 343555 w 798490"/>
              <a:gd name="connsiteY4" fmla="*/ 58242 h 359613"/>
              <a:gd name="connsiteX5" fmla="*/ 399385 w 798490"/>
              <a:gd name="connsiteY5" fmla="*/ 208183 h 359613"/>
              <a:gd name="connsiteX6" fmla="*/ 399385 w 798490"/>
              <a:gd name="connsiteY6" fmla="*/ 56753 h 359613"/>
              <a:gd name="connsiteX0" fmla="*/ 288725 w 798490"/>
              <a:gd name="connsiteY0" fmla="*/ 62576 h 359613"/>
              <a:gd name="connsiteX1" fmla="*/ 787729 w 798490"/>
              <a:gd name="connsiteY1" fmla="*/ 173486 h 359613"/>
              <a:gd name="connsiteX2" fmla="*/ 426598 w 798490"/>
              <a:gd name="connsiteY2" fmla="*/ 359260 h 359613"/>
              <a:gd name="connsiteX3" fmla="*/ 75858 w 798490"/>
              <a:gd name="connsiteY3" fmla="*/ 296791 h 359613"/>
              <a:gd name="connsiteX4" fmla="*/ 494984 w 798490"/>
              <a:gd name="connsiteY4" fmla="*/ 0 h 359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490" h="359613" stroke="0" extrusionOk="0">
                <a:moveTo>
                  <a:pt x="399385" y="56753"/>
                </a:moveTo>
                <a:cubicBezTo>
                  <a:pt x="584508" y="56753"/>
                  <a:pt x="745312" y="105089"/>
                  <a:pt x="787729" y="173486"/>
                </a:cubicBezTo>
                <a:cubicBezTo>
                  <a:pt x="844134" y="264438"/>
                  <a:pt x="672197" y="352887"/>
                  <a:pt x="426598" y="359260"/>
                </a:cubicBezTo>
                <a:cubicBezTo>
                  <a:pt x="289106" y="362828"/>
                  <a:pt x="156499" y="339210"/>
                  <a:pt x="75858" y="296791"/>
                </a:cubicBezTo>
                <a:cubicBezTo>
                  <a:pt x="-99834" y="204374"/>
                  <a:pt x="46257" y="74190"/>
                  <a:pt x="343555" y="58242"/>
                </a:cubicBezTo>
                <a:lnTo>
                  <a:pt x="399385" y="208183"/>
                </a:lnTo>
                <a:lnTo>
                  <a:pt x="399385" y="56753"/>
                </a:lnTo>
                <a:close/>
              </a:path>
              <a:path w="798490" h="359613" fill="none">
                <a:moveTo>
                  <a:pt x="288725" y="62576"/>
                </a:moveTo>
                <a:cubicBezTo>
                  <a:pt x="473848" y="62576"/>
                  <a:pt x="764750" y="124039"/>
                  <a:pt x="787729" y="173486"/>
                </a:cubicBezTo>
                <a:cubicBezTo>
                  <a:pt x="810708" y="222933"/>
                  <a:pt x="672197" y="352887"/>
                  <a:pt x="426598" y="359260"/>
                </a:cubicBezTo>
                <a:cubicBezTo>
                  <a:pt x="289106" y="362828"/>
                  <a:pt x="156499" y="339210"/>
                  <a:pt x="75858" y="296791"/>
                </a:cubicBezTo>
                <a:cubicBezTo>
                  <a:pt x="-99834" y="204374"/>
                  <a:pt x="197686" y="15948"/>
                  <a:pt x="494984" y="0"/>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ectangle 16">
            <a:extLst>
              <a:ext uri="{FF2B5EF4-FFF2-40B4-BE49-F238E27FC236}">
                <a16:creationId xmlns:a16="http://schemas.microsoft.com/office/drawing/2014/main" id="{3E8B385D-DAB4-F81A-1E57-C54BD3016ED7}"/>
              </a:ext>
            </a:extLst>
          </p:cNvPr>
          <p:cNvSpPr/>
          <p:nvPr/>
        </p:nvSpPr>
        <p:spPr>
          <a:xfrm>
            <a:off x="5338832" y="1831580"/>
            <a:ext cx="4880684" cy="476405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FCFDC800-A406-820D-FF99-E56E828DF782}"/>
              </a:ext>
            </a:extLst>
          </p:cNvPr>
          <p:cNvCxnSpPr>
            <a:cxnSpLocks/>
          </p:cNvCxnSpPr>
          <p:nvPr/>
        </p:nvCxnSpPr>
        <p:spPr>
          <a:xfrm>
            <a:off x="3392897" y="5071755"/>
            <a:ext cx="2917124" cy="113627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D40BFA-3D47-646C-722E-9FD42A0B9464}"/>
              </a:ext>
            </a:extLst>
          </p:cNvPr>
          <p:cNvSpPr txBox="1"/>
          <p:nvPr/>
        </p:nvSpPr>
        <p:spPr>
          <a:xfrm>
            <a:off x="1940765" y="811800"/>
            <a:ext cx="6138152" cy="430887"/>
          </a:xfrm>
          <a:prstGeom prst="rect">
            <a:avLst/>
          </a:prstGeom>
          <a:noFill/>
        </p:spPr>
        <p:txBody>
          <a:bodyPr wrap="square">
            <a:spAutoFit/>
          </a:bodyPr>
          <a:lstStyle/>
          <a:p>
            <a:r>
              <a:rPr lang="de-CH" sz="1100" dirty="0"/>
              <a:t>https://www.oecd.org/content/dam/oecd/en/publications/reports/2008/02/the-convention-on-mutual-administrative-assistance-in-tax-matters_g1gh88ba/9789264041042-en.pdf</a:t>
            </a:r>
          </a:p>
        </p:txBody>
      </p:sp>
      <p:sp>
        <p:nvSpPr>
          <p:cNvPr id="7" name="Explosion: 8 Points 6">
            <a:extLst>
              <a:ext uri="{FF2B5EF4-FFF2-40B4-BE49-F238E27FC236}">
                <a16:creationId xmlns:a16="http://schemas.microsoft.com/office/drawing/2014/main" id="{9E7086FD-CF4A-3682-F6CB-5E0A21B65926}"/>
              </a:ext>
            </a:extLst>
          </p:cNvPr>
          <p:cNvSpPr/>
          <p:nvPr/>
        </p:nvSpPr>
        <p:spPr>
          <a:xfrm>
            <a:off x="8553855" y="667966"/>
            <a:ext cx="1977958" cy="653384"/>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050" dirty="0"/>
              <a:t>Search Svalbard </a:t>
            </a:r>
            <a:r>
              <a:rPr lang="de-DE" sz="1050" dirty="0" err="1"/>
              <a:t>Pg</a:t>
            </a:r>
            <a:r>
              <a:rPr lang="de-DE" sz="1050"/>
              <a:t> 59</a:t>
            </a:r>
            <a:endParaRPr lang="de-CH" sz="1050" dirty="0"/>
          </a:p>
        </p:txBody>
      </p:sp>
      <p:sp>
        <p:nvSpPr>
          <p:cNvPr id="9" name="TextBox 8">
            <a:extLst>
              <a:ext uri="{FF2B5EF4-FFF2-40B4-BE49-F238E27FC236}">
                <a16:creationId xmlns:a16="http://schemas.microsoft.com/office/drawing/2014/main" id="{7C8DA24D-F2EB-2FD7-7498-357DDF15682B}"/>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26</a:t>
            </a:fld>
            <a:endParaRPr lang="de-CH" dirty="0"/>
          </a:p>
        </p:txBody>
      </p:sp>
      <p:sp>
        <p:nvSpPr>
          <p:cNvPr id="21" name="TextBox 20">
            <a:extLst>
              <a:ext uri="{FF2B5EF4-FFF2-40B4-BE49-F238E27FC236}">
                <a16:creationId xmlns:a16="http://schemas.microsoft.com/office/drawing/2014/main" id="{1986E483-DD8A-A9F8-39F0-F40D522CD6AB}"/>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and dependencies excluded from Norway’s tax agreements</a:t>
            </a:r>
          </a:p>
        </p:txBody>
      </p:sp>
    </p:spTree>
    <p:extLst>
      <p:ext uri="{BB962C8B-B14F-4D97-AF65-F5344CB8AC3E}">
        <p14:creationId xmlns:p14="http://schemas.microsoft.com/office/powerpoint/2010/main" val="129457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5-06-21 at 10.26.58_dfec3cf4">
            <a:hlinkClick r:id="" action="ppaction://media"/>
            <a:extLst>
              <a:ext uri="{FF2B5EF4-FFF2-40B4-BE49-F238E27FC236}">
                <a16:creationId xmlns:a16="http://schemas.microsoft.com/office/drawing/2014/main" id="{3057618D-D1A2-9866-B5E7-D60F15C07B4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5502"/>
          <a:stretch>
            <a:fillRect/>
          </a:stretch>
        </p:blipFill>
        <p:spPr>
          <a:xfrm>
            <a:off x="8278342" y="3560323"/>
            <a:ext cx="2990850" cy="2575517"/>
          </a:xfrm>
          <a:prstGeom prst="rect">
            <a:avLst/>
          </a:prstGeom>
        </p:spPr>
      </p:pic>
      <p:sp>
        <p:nvSpPr>
          <p:cNvPr id="5" name="TextBox 4">
            <a:extLst>
              <a:ext uri="{FF2B5EF4-FFF2-40B4-BE49-F238E27FC236}">
                <a16:creationId xmlns:a16="http://schemas.microsoft.com/office/drawing/2014/main" id="{62C49428-0232-9041-C808-734A76E3CE51}"/>
              </a:ext>
            </a:extLst>
          </p:cNvPr>
          <p:cNvSpPr txBox="1"/>
          <p:nvPr/>
        </p:nvSpPr>
        <p:spPr>
          <a:xfrm>
            <a:off x="1298171" y="807520"/>
            <a:ext cx="10336111" cy="707886"/>
          </a:xfrm>
          <a:prstGeom prst="rect">
            <a:avLst/>
          </a:prstGeom>
          <a:noFill/>
        </p:spPr>
        <p:txBody>
          <a:bodyPr wrap="square" rtlCol="0">
            <a:spAutoFit/>
          </a:bodyPr>
          <a:lstStyle/>
          <a:p>
            <a:pPr algn="ctr"/>
            <a:r>
              <a:rPr lang="en-GB" sz="2000" b="1" dirty="0">
                <a:latin typeface="Arial" panose="020B0604020202020204" pitchFamily="34" charset="0"/>
                <a:ea typeface="Calibri" panose="020F0502020204030204" pitchFamily="34" charset="0"/>
                <a:cs typeface="Arial" panose="020B0604020202020204" pitchFamily="34" charset="0"/>
              </a:rPr>
              <a:t>Global Forum on Transparency and Exchange of Information for Tax Purposes Global Forum prioritises </a:t>
            </a:r>
            <a:r>
              <a:rPr lang="en-GB" sz="2000" b="1" dirty="0">
                <a:solidFill>
                  <a:srgbClr val="FF0000"/>
                </a:solidFill>
                <a:latin typeface="Arial" panose="020B0604020202020204" pitchFamily="34" charset="0"/>
                <a:ea typeface="Calibri" panose="020F0502020204030204" pitchFamily="34" charset="0"/>
                <a:cs typeface="Arial" panose="020B0604020202020204" pitchFamily="34" charset="0"/>
              </a:rPr>
              <a:t>Exchange on Request</a:t>
            </a:r>
          </a:p>
        </p:txBody>
      </p:sp>
      <p:pic>
        <p:nvPicPr>
          <p:cNvPr id="7" name="Picture 6">
            <a:extLst>
              <a:ext uri="{FF2B5EF4-FFF2-40B4-BE49-F238E27FC236}">
                <a16:creationId xmlns:a16="http://schemas.microsoft.com/office/drawing/2014/main" id="{86B17DAB-5F8A-F7BE-9908-046B4963DA00}"/>
              </a:ext>
            </a:extLst>
          </p:cNvPr>
          <p:cNvPicPr>
            <a:picLocks noChangeAspect="1"/>
          </p:cNvPicPr>
          <p:nvPr/>
        </p:nvPicPr>
        <p:blipFill>
          <a:blip r:embed="rId5"/>
          <a:stretch>
            <a:fillRect/>
          </a:stretch>
        </p:blipFill>
        <p:spPr>
          <a:xfrm>
            <a:off x="217239" y="1866100"/>
            <a:ext cx="5447616" cy="46725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Arc 7">
            <a:extLst>
              <a:ext uri="{FF2B5EF4-FFF2-40B4-BE49-F238E27FC236}">
                <a16:creationId xmlns:a16="http://schemas.microsoft.com/office/drawing/2014/main" id="{DE7BB0BE-64FB-4595-7B86-4CD767620156}"/>
              </a:ext>
            </a:extLst>
          </p:cNvPr>
          <p:cNvSpPr/>
          <p:nvPr/>
        </p:nvSpPr>
        <p:spPr>
          <a:xfrm>
            <a:off x="448622" y="5363184"/>
            <a:ext cx="1699098" cy="687296"/>
          </a:xfrm>
          <a:prstGeom prst="arc">
            <a:avLst>
              <a:gd name="adj1" fmla="val 16200000"/>
              <a:gd name="adj2" fmla="val 15848426"/>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9" name="TextBox 8">
            <a:extLst>
              <a:ext uri="{FF2B5EF4-FFF2-40B4-BE49-F238E27FC236}">
                <a16:creationId xmlns:a16="http://schemas.microsoft.com/office/drawing/2014/main" id="{DF76F2F4-500E-0D82-8B64-870C32CD57FD}"/>
              </a:ext>
            </a:extLst>
          </p:cNvPr>
          <p:cNvSpPr txBox="1"/>
          <p:nvPr/>
        </p:nvSpPr>
        <p:spPr>
          <a:xfrm>
            <a:off x="8077064" y="2359994"/>
            <a:ext cx="3557218" cy="1200329"/>
          </a:xfrm>
          <a:prstGeom prst="rect">
            <a:avLst/>
          </a:prstGeom>
          <a:noFill/>
        </p:spPr>
        <p:txBody>
          <a:bodyPr wrap="square" rtlCol="0">
            <a:spAutoFit/>
          </a:bodyPr>
          <a:lstStyle/>
          <a:p>
            <a:r>
              <a:rPr lang="de-DE" dirty="0" err="1"/>
              <a:t>If</a:t>
            </a:r>
            <a:r>
              <a:rPr lang="de-DE" dirty="0"/>
              <a:t> </a:t>
            </a:r>
            <a:r>
              <a:rPr lang="de-DE" dirty="0" err="1"/>
              <a:t>any</a:t>
            </a:r>
            <a:r>
              <a:rPr lang="de-DE" dirty="0"/>
              <a:t> </a:t>
            </a:r>
            <a:r>
              <a:rPr lang="de-DE" dirty="0" err="1"/>
              <a:t>country</a:t>
            </a:r>
            <a:r>
              <a:rPr lang="de-DE" dirty="0"/>
              <a:t> </a:t>
            </a:r>
            <a:r>
              <a:rPr lang="de-DE" dirty="0" err="1"/>
              <a:t>issues</a:t>
            </a:r>
            <a:r>
              <a:rPr lang="de-DE" dirty="0"/>
              <a:t> </a:t>
            </a:r>
            <a:r>
              <a:rPr lang="de-DE" dirty="0" err="1"/>
              <a:t>exchange</a:t>
            </a:r>
            <a:r>
              <a:rPr lang="de-DE" dirty="0"/>
              <a:t> on Request </a:t>
            </a:r>
            <a:r>
              <a:rPr lang="de-DE" dirty="0" err="1"/>
              <a:t>to</a:t>
            </a:r>
            <a:r>
              <a:rPr lang="de-DE" dirty="0"/>
              <a:t> </a:t>
            </a:r>
            <a:r>
              <a:rPr lang="de-DE" dirty="0" err="1"/>
              <a:t>Norway</a:t>
            </a:r>
            <a:r>
              <a:rPr lang="de-DE" dirty="0"/>
              <a:t> </a:t>
            </a:r>
            <a:r>
              <a:rPr lang="de-DE" dirty="0" err="1"/>
              <a:t>about</a:t>
            </a:r>
            <a:r>
              <a:rPr lang="de-DE" dirty="0"/>
              <a:t> tax-</a:t>
            </a:r>
            <a:r>
              <a:rPr lang="de-DE" dirty="0" err="1"/>
              <a:t>residents</a:t>
            </a:r>
            <a:r>
              <a:rPr lang="de-DE" dirty="0"/>
              <a:t> </a:t>
            </a:r>
            <a:r>
              <a:rPr lang="de-DE" dirty="0" err="1"/>
              <a:t>with</a:t>
            </a:r>
            <a:r>
              <a:rPr lang="de-DE" dirty="0"/>
              <a:t> an Financial Institution in Svalbard…</a:t>
            </a:r>
            <a:endParaRPr lang="de-CH" dirty="0"/>
          </a:p>
        </p:txBody>
      </p:sp>
      <p:sp>
        <p:nvSpPr>
          <p:cNvPr id="2" name="TextBox 1">
            <a:extLst>
              <a:ext uri="{FF2B5EF4-FFF2-40B4-BE49-F238E27FC236}">
                <a16:creationId xmlns:a16="http://schemas.microsoft.com/office/drawing/2014/main" id="{844BE48A-D671-D782-FE06-FC24EBE93413}"/>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27</a:t>
            </a:fld>
            <a:endParaRPr lang="de-CH" dirty="0"/>
          </a:p>
        </p:txBody>
      </p:sp>
      <p:sp>
        <p:nvSpPr>
          <p:cNvPr id="6" name="TextBox 5">
            <a:extLst>
              <a:ext uri="{FF2B5EF4-FFF2-40B4-BE49-F238E27FC236}">
                <a16:creationId xmlns:a16="http://schemas.microsoft.com/office/drawing/2014/main" id="{2F051899-2452-CF43-B40C-D7F822A41167}"/>
              </a:ext>
            </a:extLst>
          </p:cNvPr>
          <p:cNvSpPr txBox="1"/>
          <p:nvPr/>
        </p:nvSpPr>
        <p:spPr>
          <a:xfrm>
            <a:off x="0" y="136525"/>
            <a:ext cx="12141200" cy="564385"/>
          </a:xfrm>
          <a:prstGeom prst="rect">
            <a:avLst/>
          </a:prstGeom>
          <a:noFill/>
        </p:spPr>
        <p:txBody>
          <a:bodyPr wrap="square">
            <a:spAutoFit/>
          </a:bodyPr>
          <a:lstStyle/>
          <a:p>
            <a:pPr algn="ctr">
              <a:lnSpc>
                <a:spcPct val="107000"/>
              </a:lnSpc>
              <a:spcAft>
                <a:spcPts val="800"/>
              </a:spcAft>
            </a:pP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 </a:t>
            </a:r>
            <a:r>
              <a:rPr lang="en-GB" sz="3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GB" sz="3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erritories and dependencies excluded from Norway’s tax agreements</a:t>
            </a:r>
          </a:p>
        </p:txBody>
      </p:sp>
    </p:spTree>
    <p:extLst>
      <p:ext uri="{BB962C8B-B14F-4D97-AF65-F5344CB8AC3E}">
        <p14:creationId xmlns:p14="http://schemas.microsoft.com/office/powerpoint/2010/main" val="4106151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8BFC-8AEB-333B-8E93-A81DF9CB7DE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0D4791A-40EE-409E-C8D1-540C730E903D}"/>
              </a:ext>
            </a:extLst>
          </p:cNvPr>
          <p:cNvPicPr>
            <a:picLocks noChangeAspect="1"/>
          </p:cNvPicPr>
          <p:nvPr/>
        </p:nvPicPr>
        <p:blipFill>
          <a:blip r:embed="rId2">
            <a:clrChange>
              <a:clrFrom>
                <a:srgbClr val="FFFFFF"/>
              </a:clrFrom>
              <a:clrTo>
                <a:srgbClr val="FFFFFF">
                  <a:alpha val="0"/>
                </a:srgbClr>
              </a:clrTo>
            </a:clrChange>
          </a:blip>
          <a:srcRect r="12939"/>
          <a:stretch/>
        </p:blipFill>
        <p:spPr>
          <a:xfrm>
            <a:off x="3600179" y="1318703"/>
            <a:ext cx="1336464" cy="1464981"/>
          </a:xfrm>
          <a:prstGeom prst="rect">
            <a:avLst/>
          </a:prstGeom>
        </p:spPr>
      </p:pic>
      <p:pic>
        <p:nvPicPr>
          <p:cNvPr id="16" name="Picture 15">
            <a:extLst>
              <a:ext uri="{FF2B5EF4-FFF2-40B4-BE49-F238E27FC236}">
                <a16:creationId xmlns:a16="http://schemas.microsoft.com/office/drawing/2014/main" id="{E18489DF-03CE-9754-CB35-3EA5A758B302}"/>
              </a:ext>
            </a:extLst>
          </p:cNvPr>
          <p:cNvPicPr>
            <a:picLocks noChangeAspect="1"/>
          </p:cNvPicPr>
          <p:nvPr/>
        </p:nvPicPr>
        <p:blipFill>
          <a:blip r:embed="rId3">
            <a:clrChange>
              <a:clrFrom>
                <a:srgbClr val="FFFFFF"/>
              </a:clrFrom>
              <a:clrTo>
                <a:srgbClr val="FFFFFF">
                  <a:alpha val="0"/>
                </a:srgbClr>
              </a:clrTo>
            </a:clrChange>
          </a:blip>
          <a:srcRect/>
          <a:stretch/>
        </p:blipFill>
        <p:spPr>
          <a:xfrm>
            <a:off x="660949" y="1011746"/>
            <a:ext cx="1336464" cy="1771938"/>
          </a:xfrm>
          <a:prstGeom prst="rect">
            <a:avLst/>
          </a:prstGeom>
        </p:spPr>
      </p:pic>
      <p:sp>
        <p:nvSpPr>
          <p:cNvPr id="21" name="TextBox 20">
            <a:extLst>
              <a:ext uri="{FF2B5EF4-FFF2-40B4-BE49-F238E27FC236}">
                <a16:creationId xmlns:a16="http://schemas.microsoft.com/office/drawing/2014/main" id="{CDD6FDAD-527E-3BB6-0423-A518800FC193}"/>
              </a:ext>
            </a:extLst>
          </p:cNvPr>
          <p:cNvSpPr txBox="1"/>
          <p:nvPr/>
        </p:nvSpPr>
        <p:spPr>
          <a:xfrm>
            <a:off x="266277" y="3139962"/>
            <a:ext cx="2260967" cy="646331"/>
          </a:xfrm>
          <a:prstGeom prst="rect">
            <a:avLst/>
          </a:prstGeom>
          <a:noFill/>
        </p:spPr>
        <p:txBody>
          <a:bodyPr wrap="square" rtlCol="0">
            <a:spAutoFit/>
          </a:bodyPr>
          <a:lstStyle/>
          <a:p>
            <a:pPr algn="ctr"/>
            <a:r>
              <a:rPr lang="en-GB" noProof="0" dirty="0"/>
              <a:t>Napoleon structure </a:t>
            </a:r>
            <a:r>
              <a:rPr lang="en-GB" b="1" noProof="0" dirty="0"/>
              <a:t>(St Helena)</a:t>
            </a:r>
          </a:p>
        </p:txBody>
      </p:sp>
      <p:sp>
        <p:nvSpPr>
          <p:cNvPr id="22" name="TextBox 21">
            <a:extLst>
              <a:ext uri="{FF2B5EF4-FFF2-40B4-BE49-F238E27FC236}">
                <a16:creationId xmlns:a16="http://schemas.microsoft.com/office/drawing/2014/main" id="{342CBEBF-3229-2ECC-3A65-B26AE6C67078}"/>
              </a:ext>
            </a:extLst>
          </p:cNvPr>
          <p:cNvSpPr txBox="1"/>
          <p:nvPr/>
        </p:nvSpPr>
        <p:spPr>
          <a:xfrm>
            <a:off x="6006329" y="3111302"/>
            <a:ext cx="2700149" cy="646331"/>
          </a:xfrm>
          <a:prstGeom prst="rect">
            <a:avLst/>
          </a:prstGeom>
          <a:noFill/>
        </p:spPr>
        <p:txBody>
          <a:bodyPr wrap="square" rtlCol="0">
            <a:spAutoFit/>
          </a:bodyPr>
          <a:lstStyle/>
          <a:p>
            <a:pPr algn="ctr"/>
            <a:r>
              <a:rPr lang="en-GB" noProof="0" dirty="0"/>
              <a:t>Military  structure (</a:t>
            </a:r>
            <a:r>
              <a:rPr lang="en-GB" b="1" noProof="0" dirty="0"/>
              <a:t>Akrotiri</a:t>
            </a:r>
            <a:r>
              <a:rPr lang="en-GB" noProof="0" dirty="0"/>
              <a:t> )</a:t>
            </a:r>
          </a:p>
        </p:txBody>
      </p:sp>
      <p:sp>
        <p:nvSpPr>
          <p:cNvPr id="24" name="TextBox 23">
            <a:extLst>
              <a:ext uri="{FF2B5EF4-FFF2-40B4-BE49-F238E27FC236}">
                <a16:creationId xmlns:a16="http://schemas.microsoft.com/office/drawing/2014/main" id="{08EA2FB9-7372-F162-4CCF-82C515A3DE1F}"/>
              </a:ext>
            </a:extLst>
          </p:cNvPr>
          <p:cNvSpPr txBox="1"/>
          <p:nvPr/>
        </p:nvSpPr>
        <p:spPr>
          <a:xfrm>
            <a:off x="3330967" y="3089492"/>
            <a:ext cx="2329009" cy="646331"/>
          </a:xfrm>
          <a:prstGeom prst="rect">
            <a:avLst/>
          </a:prstGeom>
          <a:noFill/>
        </p:spPr>
        <p:txBody>
          <a:bodyPr wrap="square" rtlCol="0">
            <a:spAutoFit/>
          </a:bodyPr>
          <a:lstStyle/>
          <a:p>
            <a:pPr algn="ctr"/>
            <a:r>
              <a:rPr lang="en-GB" noProof="0" dirty="0"/>
              <a:t>Penguin structure (</a:t>
            </a:r>
            <a:r>
              <a:rPr lang="en-GB" b="1" noProof="0" dirty="0"/>
              <a:t>Falklands</a:t>
            </a:r>
            <a:r>
              <a:rPr lang="en-GB" noProof="0" dirty="0"/>
              <a:t>)</a:t>
            </a:r>
          </a:p>
        </p:txBody>
      </p:sp>
      <p:pic>
        <p:nvPicPr>
          <p:cNvPr id="28" name="Picture 27" descr="A cartoon of a fighter jet&#10;&#10;AI-generated content may be incorrect.">
            <a:extLst>
              <a:ext uri="{FF2B5EF4-FFF2-40B4-BE49-F238E27FC236}">
                <a16:creationId xmlns:a16="http://schemas.microsoft.com/office/drawing/2014/main" id="{C458C821-46AE-29D8-BC48-4057D782C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410" y="1631683"/>
            <a:ext cx="1440000" cy="1152001"/>
          </a:xfrm>
          <a:prstGeom prst="rect">
            <a:avLst/>
          </a:prstGeom>
        </p:spPr>
      </p:pic>
      <p:sp>
        <p:nvSpPr>
          <p:cNvPr id="2" name="Title">
            <a:extLst>
              <a:ext uri="{FF2B5EF4-FFF2-40B4-BE49-F238E27FC236}">
                <a16:creationId xmlns:a16="http://schemas.microsoft.com/office/drawing/2014/main" id="{DC31EC4D-76CE-D17F-C1FB-6AA7AD4EDBC7}"/>
              </a:ext>
            </a:extLst>
          </p:cNvPr>
          <p:cNvSpPr txBox="1"/>
          <p:nvPr/>
        </p:nvSpPr>
        <p:spPr>
          <a:xfrm>
            <a:off x="1289557" y="-186862"/>
            <a:ext cx="9829766" cy="852349"/>
          </a:xfrm>
          <a:prstGeom prst="rect">
            <a:avLst/>
          </a:prstGeom>
          <a:noFill/>
        </p:spPr>
        <p:txBody>
          <a:bodyPr wrap="square" lIns="0" rIns="0" rtlCol="0">
            <a:spAutoFit/>
          </a:bodyPr>
          <a:lstStyle/>
          <a:p>
            <a:pPr algn="ctr">
              <a:lnSpc>
                <a:spcPct val="175000"/>
              </a:lnSpc>
              <a:buClr>
                <a:srgbClr val="FF0000"/>
              </a:buClr>
              <a:buSzPct val="100000"/>
            </a:pPr>
            <a:r>
              <a:rPr lang="en-GB" sz="3200" b="1" noProof="0" dirty="0"/>
              <a:t>g)</a:t>
            </a:r>
            <a:r>
              <a:rPr lang="en-GB" sz="3200" b="1" noProof="0" dirty="0">
                <a:ln>
                  <a:solidFill>
                    <a:schemeClr val="tx1"/>
                  </a:solidFill>
                </a:ln>
                <a:ea typeface="ADLaM Display" panose="02010000000000000000" pitchFamily="2" charset="0"/>
                <a:cs typeface="ADLaM Display" panose="02010000000000000000" pitchFamily="2" charset="0"/>
              </a:rPr>
              <a:t>. </a:t>
            </a:r>
            <a:r>
              <a:rPr lang="en-GB" sz="3200" b="1" noProof="0" dirty="0"/>
              <a:t>Alternate non-participating jurisdictions</a:t>
            </a:r>
          </a:p>
        </p:txBody>
      </p:sp>
      <p:sp>
        <p:nvSpPr>
          <p:cNvPr id="6" name="TextBox 5">
            <a:extLst>
              <a:ext uri="{FF2B5EF4-FFF2-40B4-BE49-F238E27FC236}">
                <a16:creationId xmlns:a16="http://schemas.microsoft.com/office/drawing/2014/main" id="{941C1217-1728-F027-69A2-ECBAF09B1C48}"/>
              </a:ext>
            </a:extLst>
          </p:cNvPr>
          <p:cNvSpPr txBox="1"/>
          <p:nvPr/>
        </p:nvSpPr>
        <p:spPr>
          <a:xfrm>
            <a:off x="315444" y="4092101"/>
            <a:ext cx="1948226" cy="646331"/>
          </a:xfrm>
          <a:prstGeom prst="rect">
            <a:avLst/>
          </a:prstGeom>
          <a:noFill/>
        </p:spPr>
        <p:txBody>
          <a:bodyPr wrap="none" rtlCol="0">
            <a:spAutoFit/>
          </a:bodyPr>
          <a:lstStyle/>
          <a:p>
            <a:r>
              <a:rPr lang="en-GB" noProof="0" dirty="0"/>
              <a:t>Corporate trustee</a:t>
            </a:r>
          </a:p>
          <a:p>
            <a:r>
              <a:rPr lang="en-GB" noProof="0" dirty="0"/>
              <a:t>Director Svalbard</a:t>
            </a:r>
          </a:p>
        </p:txBody>
      </p:sp>
      <p:sp>
        <p:nvSpPr>
          <p:cNvPr id="8" name="TextBox 7">
            <a:extLst>
              <a:ext uri="{FF2B5EF4-FFF2-40B4-BE49-F238E27FC236}">
                <a16:creationId xmlns:a16="http://schemas.microsoft.com/office/drawing/2014/main" id="{BA8C9A79-3E5F-41BB-DEF4-D4D5316774B5}"/>
              </a:ext>
            </a:extLst>
          </p:cNvPr>
          <p:cNvSpPr txBox="1"/>
          <p:nvPr/>
        </p:nvSpPr>
        <p:spPr>
          <a:xfrm>
            <a:off x="3456175" y="4021634"/>
            <a:ext cx="1948226" cy="646331"/>
          </a:xfrm>
          <a:prstGeom prst="rect">
            <a:avLst/>
          </a:prstGeom>
          <a:noFill/>
        </p:spPr>
        <p:txBody>
          <a:bodyPr wrap="none" rtlCol="0">
            <a:spAutoFit/>
          </a:bodyPr>
          <a:lstStyle/>
          <a:p>
            <a:r>
              <a:rPr lang="en-GB" noProof="0" dirty="0"/>
              <a:t>Corporate trustee</a:t>
            </a:r>
          </a:p>
          <a:p>
            <a:r>
              <a:rPr lang="en-GB" noProof="0" dirty="0"/>
              <a:t>Director Svalbard</a:t>
            </a:r>
          </a:p>
        </p:txBody>
      </p:sp>
      <p:sp>
        <p:nvSpPr>
          <p:cNvPr id="12" name="TextBox 11">
            <a:extLst>
              <a:ext uri="{FF2B5EF4-FFF2-40B4-BE49-F238E27FC236}">
                <a16:creationId xmlns:a16="http://schemas.microsoft.com/office/drawing/2014/main" id="{B88FB20B-D20C-A155-52BC-66325B973F51}"/>
              </a:ext>
            </a:extLst>
          </p:cNvPr>
          <p:cNvSpPr txBox="1"/>
          <p:nvPr/>
        </p:nvSpPr>
        <p:spPr>
          <a:xfrm>
            <a:off x="6381300" y="3974286"/>
            <a:ext cx="2700149" cy="646331"/>
          </a:xfrm>
          <a:prstGeom prst="rect">
            <a:avLst/>
          </a:prstGeom>
          <a:noFill/>
        </p:spPr>
        <p:txBody>
          <a:bodyPr wrap="square" rtlCol="0">
            <a:spAutoFit/>
          </a:bodyPr>
          <a:lstStyle/>
          <a:p>
            <a:r>
              <a:rPr lang="en-GB" noProof="0" dirty="0"/>
              <a:t>Trustee UK national spouse of Crown Servant</a:t>
            </a:r>
          </a:p>
        </p:txBody>
      </p:sp>
      <p:pic>
        <p:nvPicPr>
          <p:cNvPr id="3" name="Picture 2">
            <a:extLst>
              <a:ext uri="{FF2B5EF4-FFF2-40B4-BE49-F238E27FC236}">
                <a16:creationId xmlns:a16="http://schemas.microsoft.com/office/drawing/2014/main" id="{4F189B93-674E-6ABA-E1A3-A7D15F590225}"/>
              </a:ext>
            </a:extLst>
          </p:cNvPr>
          <p:cNvPicPr>
            <a:picLocks noChangeAspect="1"/>
          </p:cNvPicPr>
          <p:nvPr/>
        </p:nvPicPr>
        <p:blipFill>
          <a:blip r:embed="rId5"/>
          <a:stretch>
            <a:fillRect/>
          </a:stretch>
        </p:blipFill>
        <p:spPr>
          <a:xfrm>
            <a:off x="8873924" y="2353917"/>
            <a:ext cx="3318075" cy="3695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5F436B7B-6856-3017-D35E-1691530324BE}"/>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28</a:t>
            </a:fld>
            <a:endParaRPr lang="de-CH" dirty="0"/>
          </a:p>
        </p:txBody>
      </p:sp>
    </p:spTree>
    <p:extLst>
      <p:ext uri="{BB962C8B-B14F-4D97-AF65-F5344CB8AC3E}">
        <p14:creationId xmlns:p14="http://schemas.microsoft.com/office/powerpoint/2010/main" val="1383533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6" grpId="0"/>
      <p:bldP spid="8"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768711C-7A91-FF53-113F-E549D30F09A8}"/>
              </a:ext>
            </a:extLst>
          </p:cNvPr>
          <p:cNvGraphicFramePr/>
          <p:nvPr>
            <p:extLst>
              <p:ext uri="{D42A27DB-BD31-4B8C-83A1-F6EECF244321}">
                <p14:modId xmlns:p14="http://schemas.microsoft.com/office/powerpoint/2010/main" val="3725802710"/>
              </p:ext>
            </p:extLst>
          </p:nvPr>
        </p:nvGraphicFramePr>
        <p:xfrm>
          <a:off x="0" y="1952017"/>
          <a:ext cx="12192000" cy="4591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a:extLst>
              <a:ext uri="{FF2B5EF4-FFF2-40B4-BE49-F238E27FC236}">
                <a16:creationId xmlns:a16="http://schemas.microsoft.com/office/drawing/2014/main" id="{781B1B1D-9596-29C8-8C33-F7952ED89C12}"/>
              </a:ext>
            </a:extLst>
          </p:cNvPr>
          <p:cNvSpPr txBox="1"/>
          <p:nvPr/>
        </p:nvSpPr>
        <p:spPr>
          <a:xfrm>
            <a:off x="138112" y="198415"/>
            <a:ext cx="11915775" cy="852349"/>
          </a:xfrm>
          <a:prstGeom prst="rect">
            <a:avLst/>
          </a:prstGeom>
          <a:noFill/>
        </p:spPr>
        <p:txBody>
          <a:bodyPr wrap="square" lIns="0" rIns="0" rtlCol="0">
            <a:spAutoFit/>
          </a:bodyPr>
          <a:lstStyle/>
          <a:p>
            <a:pPr algn="ctr">
              <a:lnSpc>
                <a:spcPct val="175000"/>
              </a:lnSpc>
              <a:buClr>
                <a:srgbClr val="FF0000"/>
              </a:buClr>
              <a:buSzPct val="100000"/>
            </a:pPr>
            <a:r>
              <a:rPr lang="en-GB" sz="3200" b="1" noProof="0" dirty="0"/>
              <a:t>h)</a:t>
            </a:r>
            <a:r>
              <a:rPr lang="en-GB" sz="3200" b="1" noProof="0" dirty="0">
                <a:ln>
                  <a:solidFill>
                    <a:schemeClr val="tx1"/>
                  </a:solidFill>
                </a:ln>
                <a:ea typeface="ADLaM Display" panose="02010000000000000000" pitchFamily="2" charset="0"/>
                <a:cs typeface="ADLaM Display" panose="02010000000000000000" pitchFamily="2" charset="0"/>
              </a:rPr>
              <a:t>. </a:t>
            </a:r>
            <a:r>
              <a:rPr lang="en-GB" sz="3200" b="1" noProof="0" dirty="0"/>
              <a:t>LI/CH rejects EU/OECD Mandatory Disclosure Rules</a:t>
            </a:r>
          </a:p>
        </p:txBody>
      </p:sp>
      <p:sp>
        <p:nvSpPr>
          <p:cNvPr id="6" name="TextBox 5">
            <a:extLst>
              <a:ext uri="{FF2B5EF4-FFF2-40B4-BE49-F238E27FC236}">
                <a16:creationId xmlns:a16="http://schemas.microsoft.com/office/drawing/2014/main" id="{5C4DC45E-5000-D9F2-2D50-724715BCE65C}"/>
              </a:ext>
            </a:extLst>
          </p:cNvPr>
          <p:cNvSpPr txBox="1"/>
          <p:nvPr/>
        </p:nvSpPr>
        <p:spPr>
          <a:xfrm>
            <a:off x="755514" y="1246685"/>
            <a:ext cx="10084340" cy="769441"/>
          </a:xfrm>
          <a:prstGeom prst="rect">
            <a:avLst/>
          </a:prstGeom>
          <a:noFill/>
        </p:spPr>
        <p:txBody>
          <a:bodyPr wrap="square">
            <a:spAutoFit/>
          </a:bodyPr>
          <a:lstStyle/>
          <a:p>
            <a:pPr algn="ctr"/>
            <a:r>
              <a:rPr lang="en-GB" sz="2200" b="1" dirty="0"/>
              <a:t>DAC6 is not binding for Switzerland/Liechtenstein</a:t>
            </a:r>
          </a:p>
          <a:p>
            <a:pPr algn="ctr"/>
            <a:r>
              <a:rPr lang="en-GB" sz="2200" b="1" dirty="0"/>
              <a:t>No planned voluntary adoption of DAC6 </a:t>
            </a:r>
            <a:endParaRPr lang="de-CH" sz="2200" b="1" dirty="0"/>
          </a:p>
        </p:txBody>
      </p:sp>
      <p:sp>
        <p:nvSpPr>
          <p:cNvPr id="8" name="TextBox 7">
            <a:extLst>
              <a:ext uri="{FF2B5EF4-FFF2-40B4-BE49-F238E27FC236}">
                <a16:creationId xmlns:a16="http://schemas.microsoft.com/office/drawing/2014/main" id="{A6DCC218-88F3-1983-7064-6F5A315CACFF}"/>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29</a:t>
            </a:fld>
            <a:endParaRPr lang="de-CH" dirty="0"/>
          </a:p>
        </p:txBody>
      </p:sp>
    </p:spTree>
    <p:extLst>
      <p:ext uri="{BB962C8B-B14F-4D97-AF65-F5344CB8AC3E}">
        <p14:creationId xmlns:p14="http://schemas.microsoft.com/office/powerpoint/2010/main" val="1903236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AB431A-68B2-48B4-728C-2E3AB51B7B8C}"/>
              </a:ext>
            </a:extLst>
          </p:cNvPr>
          <p:cNvSpPr>
            <a:spLocks noGrp="1"/>
          </p:cNvSpPr>
          <p:nvPr>
            <p:ph type="sldNum" sz="quarter" idx="12"/>
          </p:nvPr>
        </p:nvSpPr>
        <p:spPr/>
        <p:txBody>
          <a:bodyPr/>
          <a:lstStyle/>
          <a:p>
            <a:fld id="{A3A487CF-3D6F-47DB-B74A-F2A9A85FDE29}" type="slidenum">
              <a:rPr lang="en-GB" smtClean="0"/>
              <a:pPr/>
              <a:t>3</a:t>
            </a:fld>
            <a:endParaRPr lang="en-GB" dirty="0"/>
          </a:p>
        </p:txBody>
      </p:sp>
      <p:pic>
        <p:nvPicPr>
          <p:cNvPr id="4" name="Picture 3">
            <a:extLst>
              <a:ext uri="{FF2B5EF4-FFF2-40B4-BE49-F238E27FC236}">
                <a16:creationId xmlns:a16="http://schemas.microsoft.com/office/drawing/2014/main" id="{054B09AF-DC08-8BC8-9077-C5DAB2CE4608}"/>
              </a:ext>
            </a:extLst>
          </p:cNvPr>
          <p:cNvPicPr>
            <a:picLocks noChangeAspect="1"/>
          </p:cNvPicPr>
          <p:nvPr/>
        </p:nvPicPr>
        <p:blipFill>
          <a:blip r:embed="rId2"/>
          <a:srcRect l="5163"/>
          <a:stretch>
            <a:fillRect/>
          </a:stretch>
        </p:blipFill>
        <p:spPr>
          <a:xfrm>
            <a:off x="58366" y="813603"/>
            <a:ext cx="4095211" cy="60443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261164A0-5C7A-795D-D277-769F7F6D15B2}"/>
              </a:ext>
            </a:extLst>
          </p:cNvPr>
          <p:cNvPicPr>
            <a:picLocks noChangeAspect="1"/>
          </p:cNvPicPr>
          <p:nvPr/>
        </p:nvPicPr>
        <p:blipFill>
          <a:blip r:embed="rId3"/>
          <a:srcRect l="10811" t="4652" r="7646" b="5229"/>
          <a:stretch>
            <a:fillRect/>
          </a:stretch>
        </p:blipFill>
        <p:spPr>
          <a:xfrm>
            <a:off x="7277677" y="813603"/>
            <a:ext cx="3831309" cy="60053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7DC175C1-941B-D75A-BDA2-1616763897BE}"/>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3</a:t>
            </a:fld>
            <a:endParaRPr lang="de-CH" dirty="0"/>
          </a:p>
        </p:txBody>
      </p:sp>
      <p:sp>
        <p:nvSpPr>
          <p:cNvPr id="6" name="TextBox 5">
            <a:extLst>
              <a:ext uri="{FF2B5EF4-FFF2-40B4-BE49-F238E27FC236}">
                <a16:creationId xmlns:a16="http://schemas.microsoft.com/office/drawing/2014/main" id="{315C99AC-B2EC-09B6-7CA5-EC85057AEB55}"/>
              </a:ext>
            </a:extLst>
          </p:cNvPr>
          <p:cNvSpPr txBox="1"/>
          <p:nvPr/>
        </p:nvSpPr>
        <p:spPr>
          <a:xfrm>
            <a:off x="2691338" y="115403"/>
            <a:ext cx="7562977" cy="523220"/>
          </a:xfrm>
          <a:prstGeom prst="rect">
            <a:avLst/>
          </a:prstGeom>
          <a:noFill/>
        </p:spPr>
        <p:txBody>
          <a:bodyPr wrap="square" rtlCol="0">
            <a:spAutoFit/>
          </a:bodyPr>
          <a:lstStyle/>
          <a:p>
            <a:pPr algn="ctr"/>
            <a:r>
              <a:rPr lang="de-CH" sz="2800" b="1" dirty="0">
                <a:effectLst>
                  <a:outerShdw blurRad="38100" dist="38100" dir="2700000" algn="tl">
                    <a:srgbClr val="000000">
                      <a:alpha val="43137"/>
                    </a:srgbClr>
                  </a:outerShdw>
                </a:effectLst>
              </a:rPr>
              <a:t>a). </a:t>
            </a:r>
            <a:r>
              <a:rPr lang="en-GB" sz="2800" b="1" noProof="0" dirty="0">
                <a:effectLst>
                  <a:outerShdw blurRad="38100" dist="38100" dir="2700000" algn="tl">
                    <a:srgbClr val="000000">
                      <a:alpha val="43137"/>
                    </a:srgbClr>
                  </a:outerShdw>
                </a:effectLst>
              </a:rPr>
              <a:t>Common </a:t>
            </a:r>
            <a:r>
              <a:rPr lang="en-GB" sz="2800" b="1" noProof="0" dirty="0" err="1">
                <a:effectLst>
                  <a:outerShdw blurRad="38100" dist="38100" dir="2700000" algn="tl">
                    <a:srgbClr val="000000">
                      <a:alpha val="43137"/>
                    </a:srgbClr>
                  </a:outerShdw>
                </a:effectLst>
              </a:rPr>
              <a:t>AEoI</a:t>
            </a:r>
            <a:r>
              <a:rPr lang="en-GB" sz="2800" b="1" noProof="0" dirty="0">
                <a:effectLst>
                  <a:outerShdw blurRad="38100" dist="38100" dir="2700000" algn="tl">
                    <a:srgbClr val="000000">
                      <a:alpha val="43137"/>
                    </a:srgbClr>
                  </a:outerShdw>
                </a:effectLst>
              </a:rPr>
              <a:t> misinterpretations</a:t>
            </a:r>
            <a:endParaRPr lang="de-CH" sz="28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2B2EDEFC-4827-C821-C333-DBC2223BA410}"/>
              </a:ext>
            </a:extLst>
          </p:cNvPr>
          <p:cNvPicPr>
            <a:picLocks noChangeAspect="1"/>
          </p:cNvPicPr>
          <p:nvPr/>
        </p:nvPicPr>
        <p:blipFill>
          <a:blip r:embed="rId4"/>
          <a:stretch>
            <a:fillRect/>
          </a:stretch>
        </p:blipFill>
        <p:spPr>
          <a:xfrm>
            <a:off x="4433455" y="1685113"/>
            <a:ext cx="2549999" cy="1466965"/>
          </a:xfrm>
          <a:prstGeom prst="rect">
            <a:avLst/>
          </a:prstGeom>
        </p:spPr>
      </p:pic>
      <p:pic>
        <p:nvPicPr>
          <p:cNvPr id="1028" name="Picture 4">
            <a:extLst>
              <a:ext uri="{FF2B5EF4-FFF2-40B4-BE49-F238E27FC236}">
                <a16:creationId xmlns:a16="http://schemas.microsoft.com/office/drawing/2014/main" id="{CCF651B6-A96A-B034-E55E-70C07C925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666" y="3232262"/>
            <a:ext cx="1575522" cy="15593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586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1338" y="115403"/>
            <a:ext cx="7562977" cy="523220"/>
          </a:xfrm>
          <a:prstGeom prst="rect">
            <a:avLst/>
          </a:prstGeom>
          <a:noFill/>
        </p:spPr>
        <p:txBody>
          <a:bodyPr wrap="square" rtlCol="0">
            <a:spAutoFit/>
          </a:bodyPr>
          <a:lstStyle/>
          <a:p>
            <a:pPr algn="ctr"/>
            <a:r>
              <a:rPr lang="de-CH" sz="2800" b="1" dirty="0">
                <a:effectLst>
                  <a:outerShdw blurRad="38100" dist="38100" dir="2700000" algn="tl">
                    <a:srgbClr val="000000">
                      <a:alpha val="43137"/>
                    </a:srgbClr>
                  </a:outerShdw>
                </a:effectLst>
              </a:rPr>
              <a:t>a). Common </a:t>
            </a:r>
            <a:r>
              <a:rPr lang="de-CH" sz="2800" b="1" dirty="0" err="1">
                <a:effectLst>
                  <a:outerShdw blurRad="38100" dist="38100" dir="2700000" algn="tl">
                    <a:srgbClr val="000000">
                      <a:alpha val="43137"/>
                    </a:srgbClr>
                  </a:outerShdw>
                </a:effectLst>
              </a:rPr>
              <a:t>AEoI</a:t>
            </a:r>
            <a:r>
              <a:rPr lang="de-CH" sz="2800" b="1" dirty="0">
                <a:effectLst>
                  <a:outerShdw blurRad="38100" dist="38100" dir="2700000" algn="tl">
                    <a:srgbClr val="000000">
                      <a:alpha val="43137"/>
                    </a:srgbClr>
                  </a:outerShdw>
                </a:effectLst>
              </a:rPr>
              <a:t> </a:t>
            </a:r>
            <a:r>
              <a:rPr lang="de-CH" sz="2800" b="1" dirty="0" err="1">
                <a:effectLst>
                  <a:outerShdw blurRad="38100" dist="38100" dir="2700000" algn="tl">
                    <a:srgbClr val="000000">
                      <a:alpha val="43137"/>
                    </a:srgbClr>
                  </a:outerShdw>
                </a:effectLst>
              </a:rPr>
              <a:t>misinterpretations</a:t>
            </a:r>
            <a:endParaRPr lang="de-CH" sz="2800" b="1" dirty="0">
              <a:effectLst>
                <a:outerShdw blurRad="38100" dist="38100" dir="2700000" algn="tl">
                  <a:srgbClr val="000000">
                    <a:alpha val="43137"/>
                  </a:srgbClr>
                </a:outerShdw>
              </a:effectLst>
            </a:endParaRPr>
          </a:p>
        </p:txBody>
      </p:sp>
      <p:sp>
        <p:nvSpPr>
          <p:cNvPr id="14" name="Rectangle 13"/>
          <p:cNvSpPr/>
          <p:nvPr/>
        </p:nvSpPr>
        <p:spPr>
          <a:xfrm>
            <a:off x="0" y="77777"/>
            <a:ext cx="1220315" cy="645493"/>
          </a:xfrm>
          <a:prstGeom prst="rect">
            <a:avLst/>
          </a:prstGeom>
          <a:solidFill>
            <a:srgbClr val="365121">
              <a:alpha val="71000"/>
            </a:srgbClr>
          </a:solidFill>
          <a:effectLst>
            <a:glow rad="101600">
              <a:schemeClr val="accent2">
                <a:satMod val="175000"/>
                <a:alpha val="40000"/>
              </a:schemeClr>
            </a:glow>
            <a:softEdge rad="63500"/>
          </a:effectLst>
          <a:scene3d>
            <a:camera prst="orthographicFront">
              <a:rot lat="0" lon="120000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effectLst>
                  <a:outerShdw blurRad="38100" dist="38100" dir="2700000" algn="tl">
                    <a:srgbClr val="000000">
                      <a:alpha val="43137"/>
                    </a:srgbClr>
                  </a:outerShdw>
                </a:effectLst>
              </a:rPr>
              <a:t>Reportable Accounts</a:t>
            </a:r>
            <a:endParaRPr lang="en-GB" sz="1200" b="1" dirty="0">
              <a:effectLst>
                <a:outerShdw blurRad="38100" dist="38100" dir="2700000" algn="tl">
                  <a:srgbClr val="000000">
                    <a:alpha val="43137"/>
                  </a:srgbClr>
                </a:outerShdw>
              </a:effectLst>
            </a:endParaRPr>
          </a:p>
        </p:txBody>
      </p:sp>
      <p:graphicFrame>
        <p:nvGraphicFramePr>
          <p:cNvPr id="15" name="Table 14"/>
          <p:cNvGraphicFramePr>
            <a:graphicFrameLocks noGrp="1"/>
          </p:cNvGraphicFramePr>
          <p:nvPr>
            <p:extLst>
              <p:ext uri="{D42A27DB-BD31-4B8C-83A1-F6EECF244321}">
                <p14:modId xmlns:p14="http://schemas.microsoft.com/office/powerpoint/2010/main" val="664255658"/>
              </p:ext>
            </p:extLst>
          </p:nvPr>
        </p:nvGraphicFramePr>
        <p:xfrm>
          <a:off x="153458" y="1870087"/>
          <a:ext cx="11919473" cy="2103120"/>
        </p:xfrm>
        <a:graphic>
          <a:graphicData uri="http://schemas.openxmlformats.org/drawingml/2006/table">
            <a:tbl>
              <a:tblPr firstRow="1" bandRow="1">
                <a:effectLst>
                  <a:innerShdw blurRad="63500" dist="50800" dir="2700000">
                    <a:prstClr val="black">
                      <a:alpha val="50000"/>
                    </a:prstClr>
                  </a:innerShdw>
                </a:effectLst>
                <a:tableStyleId>{5C22544A-7EE6-4342-B048-85BDC9FD1C3A}</a:tableStyleId>
              </a:tblPr>
              <a:tblGrid>
                <a:gridCol w="3134107">
                  <a:extLst>
                    <a:ext uri="{9D8B030D-6E8A-4147-A177-3AD203B41FA5}">
                      <a16:colId xmlns:a16="http://schemas.microsoft.com/office/drawing/2014/main" val="20000"/>
                    </a:ext>
                  </a:extLst>
                </a:gridCol>
                <a:gridCol w="2825630">
                  <a:extLst>
                    <a:ext uri="{9D8B030D-6E8A-4147-A177-3AD203B41FA5}">
                      <a16:colId xmlns:a16="http://schemas.microsoft.com/office/drawing/2014/main" val="20001"/>
                    </a:ext>
                  </a:extLst>
                </a:gridCol>
                <a:gridCol w="2979868">
                  <a:extLst>
                    <a:ext uri="{9D8B030D-6E8A-4147-A177-3AD203B41FA5}">
                      <a16:colId xmlns:a16="http://schemas.microsoft.com/office/drawing/2014/main" val="20002"/>
                    </a:ext>
                  </a:extLst>
                </a:gridCol>
                <a:gridCol w="2979868">
                  <a:extLst>
                    <a:ext uri="{9D8B030D-6E8A-4147-A177-3AD203B41FA5}">
                      <a16:colId xmlns:a16="http://schemas.microsoft.com/office/drawing/2014/main" val="20003"/>
                    </a:ext>
                  </a:extLst>
                </a:gridCol>
              </a:tblGrid>
              <a:tr h="118872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D8F4"/>
                          </a:solidFill>
                          <a:effectLst>
                            <a:outerShdw blurRad="38100" dist="38100" dir="2700000" algn="tl">
                              <a:srgbClr val="000000">
                                <a:alpha val="43137"/>
                              </a:srgbClr>
                            </a:outerShdw>
                          </a:effectLst>
                        </a:rPr>
                        <a:t>Test 1</a:t>
                      </a:r>
                    </a:p>
                    <a:p>
                      <a:pPr marL="0" marR="0" indent="0" algn="ctr" defTabSz="914400" rtl="0" eaLnBrk="1" fontAlgn="auto" latinLnBrk="0" hangingPunct="1">
                        <a:lnSpc>
                          <a:spcPct val="100000"/>
                        </a:lnSpc>
                        <a:spcBef>
                          <a:spcPts val="0"/>
                        </a:spcBef>
                        <a:spcAft>
                          <a:spcPts val="0"/>
                        </a:spcAft>
                        <a:buClrTx/>
                        <a:buSzTx/>
                        <a:buFontTx/>
                        <a:buNone/>
                        <a:tabLst/>
                        <a:defRPr/>
                      </a:pPr>
                      <a:r>
                        <a:rPr lang="en-GB" sz="2400" b="1" dirty="0">
                          <a:effectLst>
                            <a:outerShdw blurRad="38100" dist="38100" dir="2700000" algn="tl">
                              <a:srgbClr val="000000">
                                <a:alpha val="43137"/>
                              </a:srgbClr>
                            </a:outerShdw>
                          </a:effectLst>
                        </a:rPr>
                        <a:t>Reportable Accounts by virtue of the Account Holder </a:t>
                      </a:r>
                      <a:r>
                        <a:rPr lang="en-GB" sz="1600" b="1" dirty="0">
                          <a:effectLst>
                            <a:outerShdw blurRad="38100" dist="38100" dir="2700000" algn="tl">
                              <a:srgbClr val="000000">
                                <a:alpha val="43137"/>
                              </a:srgbClr>
                            </a:outerShdw>
                          </a:effectLst>
                        </a:rPr>
                        <a:t>(entity or individual)</a:t>
                      </a:r>
                      <a:endParaRPr lang="en-GB" sz="1600" dirty="0">
                        <a:effectLst>
                          <a:outerShdw blurRad="38100" dist="38100" dir="2700000" algn="tl">
                            <a:srgbClr val="000000">
                              <a:alpha val="43137"/>
                            </a:srgbClr>
                          </a:outerShdw>
                        </a:effectLst>
                      </a:endParaRPr>
                    </a:p>
                  </a:txBody>
                  <a:tcPr anchor="ctr">
                    <a:cell3D prstMaterial="dkEdge">
                      <a:bevel/>
                      <a:lightRig rig="flood" dir="t"/>
                    </a:cell3D>
                  </a:tcPr>
                </a:tc>
                <a:tc hMerge="1">
                  <a:txBody>
                    <a:bodyPr/>
                    <a:lstStyle/>
                    <a:p>
                      <a:endParaRPr lang="en-GB"/>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a:effectLst>
                            <a:outerShdw blurRad="38100" dist="38100" dir="2700000" algn="tl">
                              <a:srgbClr val="000000">
                                <a:alpha val="43137"/>
                              </a:srgbClr>
                            </a:outerShdw>
                          </a:effectLst>
                        </a:rPr>
                        <a:t>                Test 2 </a:t>
                      </a:r>
                    </a:p>
                    <a:p>
                      <a:pPr marL="0" marR="0" indent="0" algn="ctr" defTabSz="914400" rtl="0" eaLnBrk="1" fontAlgn="auto" latinLnBrk="0" hangingPunct="1">
                        <a:lnSpc>
                          <a:spcPct val="100000"/>
                        </a:lnSpc>
                        <a:spcBef>
                          <a:spcPts val="0"/>
                        </a:spcBef>
                        <a:spcAft>
                          <a:spcPts val="0"/>
                        </a:spcAft>
                        <a:buClrTx/>
                        <a:buSzTx/>
                        <a:buFontTx/>
                        <a:buNone/>
                        <a:tabLst/>
                        <a:defRPr/>
                      </a:pPr>
                      <a:r>
                        <a:rPr lang="en-GB" sz="2400" b="1" dirty="0">
                          <a:effectLst>
                            <a:outerShdw blurRad="38100" dist="38100" dir="2700000" algn="tl">
                              <a:srgbClr val="000000">
                                <a:alpha val="43137"/>
                              </a:srgbClr>
                            </a:outerShdw>
                          </a:effectLst>
                        </a:rPr>
                        <a:t>Reportable accounts by virtue of the Account Holders’ Controlling Persons</a:t>
                      </a:r>
                      <a:endParaRPr lang="en-GB" sz="2400" dirty="0">
                        <a:effectLst>
                          <a:outerShdw blurRad="38100" dist="38100" dir="2700000" algn="tl">
                            <a:srgbClr val="000000">
                              <a:alpha val="43137"/>
                            </a:srgbClr>
                          </a:outerShdw>
                        </a:effectLst>
                      </a:endParaRPr>
                    </a:p>
                  </a:txBody>
                  <a:tcPr anchor="ctr">
                    <a:cell3D prstMaterial="dkEdge">
                      <a:bevel/>
                      <a:lightRig rig="flood" dir="t"/>
                    </a:cell3D>
                  </a:tcPr>
                </a:tc>
                <a:tc hMerge="1">
                  <a:txBody>
                    <a:bodyPr/>
                    <a:lstStyle/>
                    <a:p>
                      <a:endParaRPr lang="en-GB"/>
                    </a:p>
                  </a:txBody>
                  <a:tcPr/>
                </a:tc>
                <a:extLst>
                  <a:ext uri="{0D108BD9-81ED-4DB2-BD59-A6C34878D82A}">
                    <a16:rowId xmlns:a16="http://schemas.microsoft.com/office/drawing/2014/main" val="10000"/>
                  </a:ext>
                </a:extLst>
              </a:tr>
              <a:tr h="914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Is the Account Holder a Reportable Jurisdiction Person?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dirty="0"/>
                        <a:t>Is the Account Holder a Reportable Person</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Is the Account Holder a Passive Non-Financial Entity?</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t>Does the P-NFE have Controlling Persons which</a:t>
                      </a:r>
                    </a:p>
                    <a:p>
                      <a:pPr marL="0" marR="0" indent="0" algn="ctr" defTabSz="914400" rtl="0" eaLnBrk="1" fontAlgn="auto" latinLnBrk="0" hangingPunct="1">
                        <a:lnSpc>
                          <a:spcPct val="100000"/>
                        </a:lnSpc>
                        <a:spcBef>
                          <a:spcPts val="0"/>
                        </a:spcBef>
                        <a:spcAft>
                          <a:spcPts val="0"/>
                        </a:spcAft>
                        <a:buClrTx/>
                        <a:buSzTx/>
                        <a:buFontTx/>
                        <a:buNone/>
                        <a:tabLst/>
                        <a:defRPr/>
                      </a:pPr>
                      <a:r>
                        <a:rPr lang="en-GB" dirty="0"/>
                        <a:t>are Reportable Persons?</a:t>
                      </a:r>
                    </a:p>
                  </a:txBody>
                  <a:tcPr anchor="ct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46977" y="3973207"/>
            <a:ext cx="526089" cy="677430"/>
          </a:xfrm>
          <a:prstGeom prst="rect">
            <a:avLst/>
          </a:prstGeom>
        </p:spPr>
      </p:pic>
      <p:sp>
        <p:nvSpPr>
          <p:cNvPr id="3" name="Rectangle 2"/>
          <p:cNvSpPr/>
          <p:nvPr/>
        </p:nvSpPr>
        <p:spPr>
          <a:xfrm>
            <a:off x="2788277" y="4497569"/>
            <a:ext cx="3953999" cy="1477328"/>
          </a:xfrm>
          <a:prstGeom prst="rect">
            <a:avLst/>
          </a:prstGeom>
        </p:spPr>
        <p:txBody>
          <a:bodyPr wrap="square">
            <a:spAutoFit/>
          </a:bodyPr>
          <a:lstStyle/>
          <a:p>
            <a:r>
              <a:rPr lang="en-GB" b="1" dirty="0">
                <a:solidFill>
                  <a:srgbClr val="385623"/>
                </a:solidFill>
                <a:latin typeface="Calibri" panose="020F0502020204030204" pitchFamily="34" charset="0"/>
                <a:ea typeface="Calibri" panose="020F0502020204030204" pitchFamily="34" charset="0"/>
                <a:cs typeface="Arial" panose="020B0604020202020204" pitchFamily="34" charset="0"/>
              </a:rPr>
              <a:t>Exclude Non-Reportable Person: </a:t>
            </a:r>
          </a:p>
          <a:p>
            <a:r>
              <a:rPr lang="en-GB" dirty="0">
                <a:solidFill>
                  <a:srgbClr val="385623"/>
                </a:solidFill>
                <a:latin typeface="Calibri" panose="020F0502020204030204" pitchFamily="34" charset="0"/>
                <a:ea typeface="Calibri" panose="020F0502020204030204" pitchFamily="34" charset="0"/>
                <a:cs typeface="Arial" panose="020B0604020202020204" pitchFamily="34" charset="0"/>
              </a:rPr>
              <a:t>i. Regularly traded, ii. Govt entity,         iii. International organisation,                  iv. Central bank, v. Financial Institution except non-participating jurisdiction I-E</a:t>
            </a:r>
            <a:endParaRPr lang="en-GB" dirty="0"/>
          </a:p>
        </p:txBody>
      </p:sp>
      <p:sp>
        <p:nvSpPr>
          <p:cNvPr id="6" name="TextBox 5"/>
          <p:cNvSpPr txBox="1"/>
          <p:nvPr/>
        </p:nvSpPr>
        <p:spPr>
          <a:xfrm>
            <a:off x="9820394" y="4708539"/>
            <a:ext cx="2309563" cy="1200329"/>
          </a:xfrm>
          <a:prstGeom prst="rect">
            <a:avLst/>
          </a:prstGeom>
          <a:noFill/>
        </p:spPr>
        <p:txBody>
          <a:bodyPr wrap="square" rtlCol="0">
            <a:spAutoFit/>
          </a:bodyPr>
          <a:lstStyle/>
          <a:p>
            <a:pPr algn="ctr"/>
            <a:r>
              <a:rPr lang="de-CH" dirty="0">
                <a:solidFill>
                  <a:srgbClr val="385623"/>
                </a:solidFill>
              </a:rPr>
              <a:t>Look through </a:t>
            </a:r>
            <a:r>
              <a:rPr lang="de-CH" dirty="0" err="1">
                <a:solidFill>
                  <a:srgbClr val="385623"/>
                </a:solidFill>
              </a:rPr>
              <a:t>to</a:t>
            </a:r>
            <a:r>
              <a:rPr lang="de-CH" dirty="0">
                <a:solidFill>
                  <a:srgbClr val="385623"/>
                </a:solidFill>
              </a:rPr>
              <a:t> </a:t>
            </a:r>
            <a:r>
              <a:rPr lang="de-CH" dirty="0" err="1">
                <a:solidFill>
                  <a:srgbClr val="385623"/>
                </a:solidFill>
              </a:rPr>
              <a:t>controlling</a:t>
            </a:r>
            <a:r>
              <a:rPr lang="de-CH" dirty="0">
                <a:solidFill>
                  <a:srgbClr val="385623"/>
                </a:solidFill>
              </a:rPr>
              <a:t> </a:t>
            </a:r>
            <a:r>
              <a:rPr lang="de-CH" dirty="0" err="1">
                <a:solidFill>
                  <a:srgbClr val="385623"/>
                </a:solidFill>
              </a:rPr>
              <a:t>persons</a:t>
            </a:r>
            <a:r>
              <a:rPr lang="de-CH" dirty="0">
                <a:solidFill>
                  <a:srgbClr val="385623"/>
                </a:solidFill>
              </a:rPr>
              <a:t>, excl. same </a:t>
            </a:r>
            <a:r>
              <a:rPr lang="de-CH" dirty="0" err="1">
                <a:solidFill>
                  <a:srgbClr val="385623"/>
                </a:solidFill>
              </a:rPr>
              <a:t>jursidiction</a:t>
            </a:r>
            <a:r>
              <a:rPr lang="de-CH" dirty="0">
                <a:solidFill>
                  <a:srgbClr val="385623"/>
                </a:solidFill>
              </a:rPr>
              <a:t> </a:t>
            </a:r>
            <a:r>
              <a:rPr lang="de-CH" dirty="0" err="1">
                <a:solidFill>
                  <a:srgbClr val="385623"/>
                </a:solidFill>
              </a:rPr>
              <a:t>as</a:t>
            </a:r>
            <a:r>
              <a:rPr lang="de-CH" dirty="0">
                <a:solidFill>
                  <a:srgbClr val="385623"/>
                </a:solidFill>
              </a:rPr>
              <a:t> FI</a:t>
            </a:r>
            <a:endParaRPr lang="en-GB" dirty="0">
              <a:solidFill>
                <a:srgbClr val="385623"/>
              </a:solidFill>
            </a:endParaRPr>
          </a:p>
        </p:txBody>
      </p:sp>
      <p:sp>
        <p:nvSpPr>
          <p:cNvPr id="7" name="Right Arrow 6"/>
          <p:cNvSpPr/>
          <p:nvPr/>
        </p:nvSpPr>
        <p:spPr>
          <a:xfrm>
            <a:off x="2911345" y="3231006"/>
            <a:ext cx="546102" cy="394635"/>
          </a:xfrm>
          <a:prstGeom prst="rightArrow">
            <a:avLst/>
          </a:prstGeom>
          <a:gradFill>
            <a:gsLst>
              <a:gs pos="0">
                <a:schemeClr val="accent1">
                  <a:lumMod val="5000"/>
                  <a:lumOff val="95000"/>
                  <a:alpha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rgbClr val="FF0000"/>
                </a:solidFill>
              </a:rPr>
              <a:t>Yes</a:t>
            </a:r>
            <a:endParaRPr lang="en-GB" sz="1200" b="1" dirty="0">
              <a:solidFill>
                <a:srgbClr val="FF0000"/>
              </a:solidFill>
            </a:endParaRPr>
          </a:p>
        </p:txBody>
      </p:sp>
      <p:sp>
        <p:nvSpPr>
          <p:cNvPr id="10" name="Right Arrow 9"/>
          <p:cNvSpPr/>
          <p:nvPr/>
        </p:nvSpPr>
        <p:spPr>
          <a:xfrm>
            <a:off x="8802965" y="3218645"/>
            <a:ext cx="546102" cy="394635"/>
          </a:xfrm>
          <a:prstGeom prst="rightArrow">
            <a:avLst/>
          </a:prstGeom>
          <a:gradFill>
            <a:gsLst>
              <a:gs pos="0">
                <a:schemeClr val="accent1">
                  <a:lumMod val="5000"/>
                  <a:lumOff val="95000"/>
                  <a:alpha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rgbClr val="FF0000"/>
                </a:solidFill>
              </a:rPr>
              <a:t>Yes</a:t>
            </a:r>
            <a:endParaRPr lang="en-GB" sz="1200" b="1" dirty="0">
              <a:solidFill>
                <a:srgbClr val="FF0000"/>
              </a:solidFill>
            </a:endParaRPr>
          </a:p>
        </p:txBody>
      </p:sp>
      <p:sp>
        <p:nvSpPr>
          <p:cNvPr id="8" name="TextBox 7"/>
          <p:cNvSpPr txBox="1"/>
          <p:nvPr/>
        </p:nvSpPr>
        <p:spPr>
          <a:xfrm>
            <a:off x="-90791" y="4612829"/>
            <a:ext cx="2879068" cy="1754326"/>
          </a:xfrm>
          <a:prstGeom prst="rect">
            <a:avLst/>
          </a:prstGeom>
          <a:noFill/>
        </p:spPr>
        <p:txBody>
          <a:bodyPr wrap="square" rtlCol="0">
            <a:spAutoFit/>
          </a:bodyPr>
          <a:lstStyle/>
          <a:p>
            <a:pPr marL="285750" indent="-117475">
              <a:buFont typeface="Arial" panose="020B0604020202020204" pitchFamily="34" charset="0"/>
              <a:buChar char="•"/>
            </a:pPr>
            <a:r>
              <a:rPr lang="de-CH" dirty="0">
                <a:solidFill>
                  <a:srgbClr val="385623"/>
                </a:solidFill>
              </a:rPr>
              <a:t>All, </a:t>
            </a:r>
            <a:r>
              <a:rPr lang="de-CH" dirty="0" err="1">
                <a:solidFill>
                  <a:srgbClr val="385623"/>
                </a:solidFill>
              </a:rPr>
              <a:t>if</a:t>
            </a:r>
            <a:r>
              <a:rPr lang="de-CH" dirty="0">
                <a:solidFill>
                  <a:srgbClr val="385623"/>
                </a:solidFill>
              </a:rPr>
              <a:t> wider-approach</a:t>
            </a:r>
          </a:p>
          <a:p>
            <a:pPr marL="285750" indent="-117475">
              <a:buFont typeface="Arial" panose="020B0604020202020204" pitchFamily="34" charset="0"/>
              <a:buChar char="•"/>
            </a:pPr>
            <a:r>
              <a:rPr lang="de-CH" dirty="0" err="1">
                <a:solidFill>
                  <a:srgbClr val="385623"/>
                </a:solidFill>
              </a:rPr>
              <a:t>Exclude</a:t>
            </a:r>
            <a:r>
              <a:rPr lang="de-CH" dirty="0">
                <a:solidFill>
                  <a:srgbClr val="385623"/>
                </a:solidFill>
              </a:rPr>
              <a:t> </a:t>
            </a:r>
            <a:r>
              <a:rPr lang="de-CH" dirty="0" err="1">
                <a:solidFill>
                  <a:srgbClr val="385623"/>
                </a:solidFill>
              </a:rPr>
              <a:t>if</a:t>
            </a:r>
            <a:r>
              <a:rPr lang="de-CH" dirty="0">
                <a:solidFill>
                  <a:srgbClr val="385623"/>
                </a:solidFill>
              </a:rPr>
              <a:t> in same jurisdiction </a:t>
            </a:r>
            <a:r>
              <a:rPr lang="de-CH" dirty="0" err="1">
                <a:solidFill>
                  <a:srgbClr val="385623"/>
                </a:solidFill>
              </a:rPr>
              <a:t>as</a:t>
            </a:r>
            <a:r>
              <a:rPr lang="de-CH" dirty="0">
                <a:solidFill>
                  <a:srgbClr val="385623"/>
                </a:solidFill>
              </a:rPr>
              <a:t> FI</a:t>
            </a:r>
          </a:p>
          <a:p>
            <a:pPr marL="285750" indent="-117475">
              <a:buFont typeface="Arial" panose="020B0604020202020204" pitchFamily="34" charset="0"/>
              <a:buChar char="•"/>
            </a:pPr>
            <a:r>
              <a:rPr lang="de-CH" dirty="0" err="1">
                <a:solidFill>
                  <a:srgbClr val="385623"/>
                </a:solidFill>
              </a:rPr>
              <a:t>Where</a:t>
            </a:r>
            <a:r>
              <a:rPr lang="de-CH" dirty="0">
                <a:solidFill>
                  <a:srgbClr val="385623"/>
                </a:solidFill>
              </a:rPr>
              <a:t> is </a:t>
            </a:r>
            <a:r>
              <a:rPr lang="de-CH" dirty="0" err="1">
                <a:solidFill>
                  <a:srgbClr val="385623"/>
                </a:solidFill>
              </a:rPr>
              <a:t>untaxed</a:t>
            </a:r>
            <a:r>
              <a:rPr lang="de-CH" dirty="0">
                <a:solidFill>
                  <a:srgbClr val="385623"/>
                </a:solidFill>
              </a:rPr>
              <a:t> </a:t>
            </a:r>
            <a:r>
              <a:rPr lang="de-CH" dirty="0" err="1">
                <a:solidFill>
                  <a:srgbClr val="385623"/>
                </a:solidFill>
              </a:rPr>
              <a:t>entity</a:t>
            </a:r>
            <a:r>
              <a:rPr lang="de-CH" dirty="0">
                <a:solidFill>
                  <a:srgbClr val="385623"/>
                </a:solidFill>
              </a:rPr>
              <a:t> resident, </a:t>
            </a:r>
            <a:r>
              <a:rPr lang="de-CH" dirty="0" err="1">
                <a:solidFill>
                  <a:srgbClr val="385623"/>
                </a:solidFill>
              </a:rPr>
              <a:t>eg</a:t>
            </a:r>
            <a:r>
              <a:rPr lang="de-CH" dirty="0">
                <a:solidFill>
                  <a:srgbClr val="385623"/>
                </a:solidFill>
              </a:rPr>
              <a:t> BVI (</a:t>
            </a:r>
            <a:r>
              <a:rPr lang="de-CH" dirty="0" err="1">
                <a:solidFill>
                  <a:srgbClr val="385623"/>
                </a:solidFill>
              </a:rPr>
              <a:t>economic</a:t>
            </a:r>
            <a:r>
              <a:rPr lang="de-CH" dirty="0">
                <a:solidFill>
                  <a:srgbClr val="385623"/>
                </a:solidFill>
              </a:rPr>
              <a:t> </a:t>
            </a:r>
            <a:r>
              <a:rPr lang="de-CH" dirty="0" err="1">
                <a:solidFill>
                  <a:srgbClr val="385623"/>
                </a:solidFill>
              </a:rPr>
              <a:t>substance</a:t>
            </a:r>
            <a:r>
              <a:rPr lang="de-CH" dirty="0">
                <a:solidFill>
                  <a:srgbClr val="385623"/>
                </a:solidFill>
              </a:rPr>
              <a:t>)?</a:t>
            </a:r>
          </a:p>
        </p:txBody>
      </p:sp>
      <p:sp>
        <p:nvSpPr>
          <p:cNvPr id="2" name="TextBox 1"/>
          <p:cNvSpPr txBox="1"/>
          <p:nvPr/>
        </p:nvSpPr>
        <p:spPr>
          <a:xfrm>
            <a:off x="8431730" y="1899173"/>
            <a:ext cx="3390619" cy="461665"/>
          </a:xfrm>
          <a:prstGeom prst="rect">
            <a:avLst/>
          </a:prstGeom>
          <a:solidFill>
            <a:srgbClr val="5B9BD5"/>
          </a:solidFill>
        </p:spPr>
        <p:txBody>
          <a:bodyPr wrap="square" rtlCol="0">
            <a:spAutoFit/>
          </a:bodyPr>
          <a:lstStyle/>
          <a:p>
            <a:pPr algn="ctr">
              <a:defRPr/>
            </a:pPr>
            <a:r>
              <a:rPr lang="en-GB" sz="2400" b="1" dirty="0">
                <a:solidFill>
                  <a:schemeClr val="lt1"/>
                </a:solidFill>
                <a:effectLst>
                  <a:outerShdw blurRad="38100" dist="38100" dir="2700000" algn="tl">
                    <a:srgbClr val="000000">
                      <a:alpha val="43137"/>
                    </a:srgbClr>
                  </a:outerShdw>
                </a:effectLst>
              </a:rPr>
              <a:t>(irrespective of test 1)</a:t>
            </a:r>
          </a:p>
        </p:txBody>
      </p:sp>
      <p:sp>
        <p:nvSpPr>
          <p:cNvPr id="9" name="Rectangle 8"/>
          <p:cNvSpPr/>
          <p:nvPr/>
        </p:nvSpPr>
        <p:spPr>
          <a:xfrm>
            <a:off x="6076544" y="1818258"/>
            <a:ext cx="6033957" cy="214275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4736164" y="4059011"/>
            <a:ext cx="859791" cy="533304"/>
          </a:xfrm>
          <a:prstGeom prst="down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rgbClr val="FF0000"/>
                </a:solidFill>
              </a:rPr>
              <a:t>Yes</a:t>
            </a:r>
            <a:endParaRPr lang="en-GB" sz="1200" b="1" dirty="0">
              <a:solidFill>
                <a:srgbClr val="FF0000"/>
              </a:solidFill>
            </a:endParaRPr>
          </a:p>
        </p:txBody>
      </p:sp>
      <p:sp>
        <p:nvSpPr>
          <p:cNvPr id="16" name="Down Arrow 15"/>
          <p:cNvSpPr/>
          <p:nvPr/>
        </p:nvSpPr>
        <p:spPr>
          <a:xfrm>
            <a:off x="10452141" y="4195929"/>
            <a:ext cx="877339" cy="533304"/>
          </a:xfrm>
          <a:prstGeom prst="down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solidFill>
                  <a:srgbClr val="FF0000"/>
                </a:solidFill>
              </a:rPr>
              <a:t>Yes</a:t>
            </a:r>
            <a:endParaRPr lang="en-GB" sz="1200" b="1" dirty="0">
              <a:solidFill>
                <a:srgbClr val="FF0000"/>
              </a:solidFill>
            </a:endParaRPr>
          </a:p>
        </p:txBody>
      </p:sp>
      <p:sp>
        <p:nvSpPr>
          <p:cNvPr id="13" name="Flowchart: Document 12"/>
          <p:cNvSpPr/>
          <p:nvPr/>
        </p:nvSpPr>
        <p:spPr>
          <a:xfrm>
            <a:off x="4712993" y="5961693"/>
            <a:ext cx="1078207" cy="810924"/>
          </a:xfrm>
          <a:prstGeom prst="flowChartDocumen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rgbClr val="FF0000"/>
                </a:solidFill>
              </a:rPr>
              <a:t>Reportable Account</a:t>
            </a:r>
            <a:endParaRPr lang="en-GB" sz="1200" dirty="0">
              <a:solidFill>
                <a:srgbClr val="FF0000"/>
              </a:solidFill>
            </a:endParaRPr>
          </a:p>
        </p:txBody>
      </p:sp>
      <p:sp>
        <p:nvSpPr>
          <p:cNvPr id="17" name="Flowchart: Document 16"/>
          <p:cNvSpPr/>
          <p:nvPr/>
        </p:nvSpPr>
        <p:spPr>
          <a:xfrm>
            <a:off x="10324793" y="5908868"/>
            <a:ext cx="1078207" cy="810924"/>
          </a:xfrm>
          <a:prstGeom prst="flowChartDocumen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solidFill>
                  <a:srgbClr val="FF0000"/>
                </a:solidFill>
              </a:rPr>
              <a:t>Reportable</a:t>
            </a:r>
            <a:r>
              <a:rPr lang="de-CH" sz="1200" dirty="0">
                <a:solidFill>
                  <a:srgbClr val="FF0000"/>
                </a:solidFill>
              </a:rPr>
              <a:t> Account</a:t>
            </a:r>
            <a:endParaRPr lang="en-GB" sz="1200" dirty="0">
              <a:solidFill>
                <a:srgbClr val="FF0000"/>
              </a:solidFill>
            </a:endParaRPr>
          </a:p>
        </p:txBody>
      </p:sp>
      <p:sp>
        <p:nvSpPr>
          <p:cNvPr id="18" name="TextBox 17"/>
          <p:cNvSpPr txBox="1"/>
          <p:nvPr/>
        </p:nvSpPr>
        <p:spPr>
          <a:xfrm>
            <a:off x="6812754" y="4195929"/>
            <a:ext cx="3441561" cy="2308324"/>
          </a:xfrm>
          <a:prstGeom prst="rect">
            <a:avLst/>
          </a:prstGeom>
          <a:noFill/>
        </p:spPr>
        <p:txBody>
          <a:bodyPr wrap="square" rtlCol="0">
            <a:spAutoFit/>
          </a:bodyPr>
          <a:lstStyle/>
          <a:p>
            <a:r>
              <a:rPr lang="de-CH" dirty="0">
                <a:solidFill>
                  <a:srgbClr val="C00000"/>
                </a:solidFill>
              </a:rPr>
              <a:t>Look-</a:t>
            </a:r>
            <a:r>
              <a:rPr lang="de-CH" dirty="0" err="1">
                <a:solidFill>
                  <a:srgbClr val="C00000"/>
                </a:solidFill>
              </a:rPr>
              <a:t>through</a:t>
            </a:r>
            <a:r>
              <a:rPr lang="de-CH" dirty="0">
                <a:solidFill>
                  <a:srgbClr val="C00000"/>
                </a:solidFill>
              </a:rPr>
              <a:t> </a:t>
            </a:r>
            <a:r>
              <a:rPr lang="de-CH" dirty="0" err="1">
                <a:solidFill>
                  <a:srgbClr val="C00000"/>
                </a:solidFill>
              </a:rPr>
              <a:t>to</a:t>
            </a:r>
            <a:r>
              <a:rPr lang="de-CH" dirty="0">
                <a:solidFill>
                  <a:srgbClr val="C00000"/>
                </a:solidFill>
              </a:rPr>
              <a:t> Controlling </a:t>
            </a:r>
            <a:r>
              <a:rPr lang="de-CH" dirty="0" err="1">
                <a:solidFill>
                  <a:srgbClr val="C00000"/>
                </a:solidFill>
              </a:rPr>
              <a:t>Persons</a:t>
            </a:r>
            <a:r>
              <a:rPr lang="de-CH" dirty="0">
                <a:solidFill>
                  <a:srgbClr val="C00000"/>
                </a:solidFill>
              </a:rPr>
              <a:t> </a:t>
            </a:r>
            <a:r>
              <a:rPr lang="de-CH" dirty="0" err="1">
                <a:solidFill>
                  <a:srgbClr val="C00000"/>
                </a:solidFill>
              </a:rPr>
              <a:t>of</a:t>
            </a:r>
            <a:r>
              <a:rPr lang="de-CH" dirty="0">
                <a:solidFill>
                  <a:srgbClr val="C00000"/>
                </a:solidFill>
              </a:rPr>
              <a:t> Passive NFE </a:t>
            </a:r>
            <a:r>
              <a:rPr lang="de-CH" dirty="0" err="1">
                <a:solidFill>
                  <a:srgbClr val="C00000"/>
                </a:solidFill>
              </a:rPr>
              <a:t>regardless</a:t>
            </a:r>
            <a:r>
              <a:rPr lang="de-CH" dirty="0">
                <a:solidFill>
                  <a:srgbClr val="C00000"/>
                </a:solidFill>
              </a:rPr>
              <a:t> </a:t>
            </a:r>
            <a:r>
              <a:rPr lang="de-CH" dirty="0" err="1">
                <a:solidFill>
                  <a:srgbClr val="C00000"/>
                </a:solidFill>
              </a:rPr>
              <a:t>of</a:t>
            </a:r>
            <a:r>
              <a:rPr lang="de-CH" dirty="0">
                <a:solidFill>
                  <a:srgbClr val="C00000"/>
                </a:solidFill>
              </a:rPr>
              <a:t> </a:t>
            </a:r>
            <a:r>
              <a:rPr lang="de-CH" dirty="0" err="1">
                <a:solidFill>
                  <a:srgbClr val="C00000"/>
                </a:solidFill>
              </a:rPr>
              <a:t>status</a:t>
            </a:r>
            <a:r>
              <a:rPr lang="de-CH" dirty="0">
                <a:solidFill>
                  <a:srgbClr val="C00000"/>
                </a:solidFill>
              </a:rPr>
              <a:t> </a:t>
            </a:r>
            <a:r>
              <a:rPr lang="de-CH" dirty="0" err="1">
                <a:solidFill>
                  <a:srgbClr val="C00000"/>
                </a:solidFill>
              </a:rPr>
              <a:t>of</a:t>
            </a:r>
            <a:r>
              <a:rPr lang="de-CH" dirty="0">
                <a:solidFill>
                  <a:srgbClr val="C00000"/>
                </a:solidFill>
              </a:rPr>
              <a:t> </a:t>
            </a:r>
            <a:r>
              <a:rPr lang="de-CH" dirty="0" err="1">
                <a:solidFill>
                  <a:srgbClr val="C00000"/>
                </a:solidFill>
              </a:rPr>
              <a:t>entities</a:t>
            </a:r>
            <a:r>
              <a:rPr lang="de-CH" dirty="0">
                <a:solidFill>
                  <a:srgbClr val="C00000"/>
                </a:solidFill>
              </a:rPr>
              <a:t> in </a:t>
            </a:r>
            <a:r>
              <a:rPr lang="de-CH" dirty="0" err="1">
                <a:solidFill>
                  <a:srgbClr val="C00000"/>
                </a:solidFill>
              </a:rPr>
              <a:t>ownership</a:t>
            </a:r>
            <a:r>
              <a:rPr lang="de-CH" dirty="0">
                <a:solidFill>
                  <a:srgbClr val="C00000"/>
                </a:solidFill>
              </a:rPr>
              <a:t> </a:t>
            </a:r>
            <a:r>
              <a:rPr lang="de-CH" dirty="0" err="1">
                <a:solidFill>
                  <a:srgbClr val="C00000"/>
                </a:solidFill>
              </a:rPr>
              <a:t>chain</a:t>
            </a:r>
            <a:r>
              <a:rPr lang="de-CH" dirty="0">
                <a:solidFill>
                  <a:srgbClr val="C00000"/>
                </a:solidFill>
              </a:rPr>
              <a:t> - </a:t>
            </a:r>
            <a:r>
              <a:rPr lang="de-CH" dirty="0" err="1">
                <a:solidFill>
                  <a:srgbClr val="C00000"/>
                </a:solidFill>
              </a:rPr>
              <a:t>using</a:t>
            </a:r>
            <a:r>
              <a:rPr lang="de-CH" dirty="0">
                <a:solidFill>
                  <a:srgbClr val="C00000"/>
                </a:solidFill>
              </a:rPr>
              <a:t> FATF AML </a:t>
            </a:r>
            <a:r>
              <a:rPr lang="de-CH" dirty="0" err="1">
                <a:solidFill>
                  <a:srgbClr val="C00000"/>
                </a:solidFill>
              </a:rPr>
              <a:t>b.o</a:t>
            </a:r>
            <a:r>
              <a:rPr lang="de-CH" dirty="0">
                <a:solidFill>
                  <a:srgbClr val="C00000"/>
                </a:solidFill>
              </a:rPr>
              <a:t>. </a:t>
            </a:r>
            <a:r>
              <a:rPr lang="de-CH" dirty="0">
                <a:solidFill>
                  <a:srgbClr val="C00000"/>
                </a:solidFill>
                <a:sym typeface="Wingdings" panose="05000000000000000000" pitchFamily="2" charset="2"/>
              </a:rPr>
              <a:t> incl. </a:t>
            </a:r>
            <a:r>
              <a:rPr lang="de-CH" dirty="0">
                <a:solidFill>
                  <a:srgbClr val="C00000"/>
                </a:solidFill>
              </a:rPr>
              <a:t>Active NFE, Non-</a:t>
            </a:r>
            <a:r>
              <a:rPr lang="de-CH" dirty="0" err="1">
                <a:solidFill>
                  <a:srgbClr val="C00000"/>
                </a:solidFill>
              </a:rPr>
              <a:t>reportable</a:t>
            </a:r>
            <a:r>
              <a:rPr lang="de-CH" dirty="0">
                <a:solidFill>
                  <a:srgbClr val="C00000"/>
                </a:solidFill>
              </a:rPr>
              <a:t> </a:t>
            </a:r>
            <a:r>
              <a:rPr lang="de-CH" dirty="0" err="1">
                <a:solidFill>
                  <a:srgbClr val="C00000"/>
                </a:solidFill>
              </a:rPr>
              <a:t>persons</a:t>
            </a:r>
            <a:r>
              <a:rPr lang="de-CH" dirty="0">
                <a:solidFill>
                  <a:srgbClr val="C00000"/>
                </a:solidFill>
              </a:rPr>
              <a:t> → Investment Entities, Custodial </a:t>
            </a:r>
            <a:r>
              <a:rPr lang="de-CH" dirty="0" err="1">
                <a:solidFill>
                  <a:srgbClr val="C00000"/>
                </a:solidFill>
              </a:rPr>
              <a:t>institutions</a:t>
            </a:r>
            <a:r>
              <a:rPr lang="de-CH" dirty="0">
                <a:solidFill>
                  <a:srgbClr val="C00000"/>
                </a:solidFill>
              </a:rPr>
              <a:t>, </a:t>
            </a:r>
            <a:r>
              <a:rPr lang="de-CH" dirty="0" err="1">
                <a:solidFill>
                  <a:srgbClr val="C00000"/>
                </a:solidFill>
              </a:rPr>
              <a:t>Insurers</a:t>
            </a:r>
            <a:r>
              <a:rPr lang="de-CH" dirty="0">
                <a:solidFill>
                  <a:srgbClr val="C00000"/>
                </a:solidFill>
              </a:rPr>
              <a:t>, </a:t>
            </a:r>
            <a:r>
              <a:rPr lang="de-CH" dirty="0" err="1">
                <a:solidFill>
                  <a:srgbClr val="C00000"/>
                </a:solidFill>
              </a:rPr>
              <a:t>traded</a:t>
            </a:r>
            <a:r>
              <a:rPr lang="de-CH" dirty="0">
                <a:solidFill>
                  <a:srgbClr val="C00000"/>
                </a:solidFill>
              </a:rPr>
              <a:t>, etc.</a:t>
            </a:r>
          </a:p>
        </p:txBody>
      </p:sp>
      <p:sp>
        <p:nvSpPr>
          <p:cNvPr id="19" name="TextBox 18"/>
          <p:cNvSpPr txBox="1"/>
          <p:nvPr/>
        </p:nvSpPr>
        <p:spPr>
          <a:xfrm>
            <a:off x="2046887" y="4059011"/>
            <a:ext cx="2375210" cy="369332"/>
          </a:xfrm>
          <a:prstGeom prst="rect">
            <a:avLst/>
          </a:prstGeom>
          <a:noFill/>
        </p:spPr>
        <p:txBody>
          <a:bodyPr wrap="square" rtlCol="0">
            <a:spAutoFit/>
          </a:bodyPr>
          <a:lstStyle/>
          <a:p>
            <a:r>
              <a:rPr lang="de-CH" b="1" dirty="0"/>
              <a:t>Include Active NFE !</a:t>
            </a:r>
            <a:endParaRPr lang="en-GB" b="1" dirty="0"/>
          </a:p>
        </p:txBody>
      </p:sp>
      <p:sp>
        <p:nvSpPr>
          <p:cNvPr id="22" name="Arc 21">
            <a:extLst>
              <a:ext uri="{FF2B5EF4-FFF2-40B4-BE49-F238E27FC236}">
                <a16:creationId xmlns:a16="http://schemas.microsoft.com/office/drawing/2014/main" id="{7B6E95B9-0CB9-4BF3-A171-E2F517DAA40D}"/>
              </a:ext>
            </a:extLst>
          </p:cNvPr>
          <p:cNvSpPr/>
          <p:nvPr/>
        </p:nvSpPr>
        <p:spPr>
          <a:xfrm>
            <a:off x="1877351" y="4033465"/>
            <a:ext cx="2701779" cy="402391"/>
          </a:xfrm>
          <a:custGeom>
            <a:avLst/>
            <a:gdLst>
              <a:gd name="connsiteX0" fmla="*/ 545690 w 1091380"/>
              <a:gd name="connsiteY0" fmla="*/ 0 h 328546"/>
              <a:gd name="connsiteX1" fmla="*/ 1054006 w 1091380"/>
              <a:gd name="connsiteY1" fmla="*/ 104525 h 328546"/>
              <a:gd name="connsiteX2" fmla="*/ 584748 w 1091380"/>
              <a:gd name="connsiteY2" fmla="*/ 328125 h 328546"/>
              <a:gd name="connsiteX3" fmla="*/ 199148 w 1091380"/>
              <a:gd name="connsiteY3" fmla="*/ 291169 h 328546"/>
              <a:gd name="connsiteX4" fmla="*/ 463599 w 1091380"/>
              <a:gd name="connsiteY4" fmla="*/ 1870 h 328546"/>
              <a:gd name="connsiteX5" fmla="*/ 545690 w 1091380"/>
              <a:gd name="connsiteY5" fmla="*/ 164273 h 328546"/>
              <a:gd name="connsiteX6" fmla="*/ 545690 w 1091380"/>
              <a:gd name="connsiteY6" fmla="*/ 0 h 328546"/>
              <a:gd name="connsiteX0" fmla="*/ 545690 w 1091380"/>
              <a:gd name="connsiteY0" fmla="*/ 0 h 328546"/>
              <a:gd name="connsiteX1" fmla="*/ 1054006 w 1091380"/>
              <a:gd name="connsiteY1" fmla="*/ 104525 h 328546"/>
              <a:gd name="connsiteX2" fmla="*/ 584748 w 1091380"/>
              <a:gd name="connsiteY2" fmla="*/ 328125 h 328546"/>
              <a:gd name="connsiteX3" fmla="*/ 199148 w 1091380"/>
              <a:gd name="connsiteY3" fmla="*/ 291169 h 328546"/>
              <a:gd name="connsiteX4" fmla="*/ 463599 w 1091380"/>
              <a:gd name="connsiteY4" fmla="*/ 1870 h 328546"/>
              <a:gd name="connsiteX0" fmla="*/ 546227 w 1092337"/>
              <a:gd name="connsiteY0" fmla="*/ 73845 h 402391"/>
              <a:gd name="connsiteX1" fmla="*/ 1054543 w 1092337"/>
              <a:gd name="connsiteY1" fmla="*/ 178370 h 402391"/>
              <a:gd name="connsiteX2" fmla="*/ 585285 w 1092337"/>
              <a:gd name="connsiteY2" fmla="*/ 401970 h 402391"/>
              <a:gd name="connsiteX3" fmla="*/ 199685 w 1092337"/>
              <a:gd name="connsiteY3" fmla="*/ 365014 h 402391"/>
              <a:gd name="connsiteX4" fmla="*/ 464136 w 1092337"/>
              <a:gd name="connsiteY4" fmla="*/ 75715 h 402391"/>
              <a:gd name="connsiteX5" fmla="*/ 546227 w 1092337"/>
              <a:gd name="connsiteY5" fmla="*/ 238118 h 402391"/>
              <a:gd name="connsiteX6" fmla="*/ 546227 w 1092337"/>
              <a:gd name="connsiteY6" fmla="*/ 73845 h 402391"/>
              <a:gd name="connsiteX0" fmla="*/ 546227 w 1092337"/>
              <a:gd name="connsiteY0" fmla="*/ 73845 h 402391"/>
              <a:gd name="connsiteX1" fmla="*/ 1054543 w 1092337"/>
              <a:gd name="connsiteY1" fmla="*/ 178370 h 402391"/>
              <a:gd name="connsiteX2" fmla="*/ 585285 w 1092337"/>
              <a:gd name="connsiteY2" fmla="*/ 401970 h 402391"/>
              <a:gd name="connsiteX3" fmla="*/ 199685 w 1092337"/>
              <a:gd name="connsiteY3" fmla="*/ 365014 h 402391"/>
              <a:gd name="connsiteX4" fmla="*/ 528203 w 1092337"/>
              <a:gd name="connsiteY4" fmla="*/ 0 h 402391"/>
              <a:gd name="connsiteX0" fmla="*/ 546227 w 1092337"/>
              <a:gd name="connsiteY0" fmla="*/ 73845 h 402391"/>
              <a:gd name="connsiteX1" fmla="*/ 1054543 w 1092337"/>
              <a:gd name="connsiteY1" fmla="*/ 178370 h 402391"/>
              <a:gd name="connsiteX2" fmla="*/ 585285 w 1092337"/>
              <a:gd name="connsiteY2" fmla="*/ 401970 h 402391"/>
              <a:gd name="connsiteX3" fmla="*/ 199685 w 1092337"/>
              <a:gd name="connsiteY3" fmla="*/ 365014 h 402391"/>
              <a:gd name="connsiteX4" fmla="*/ 464136 w 1092337"/>
              <a:gd name="connsiteY4" fmla="*/ 75715 h 402391"/>
              <a:gd name="connsiteX5" fmla="*/ 546227 w 1092337"/>
              <a:gd name="connsiteY5" fmla="*/ 238118 h 402391"/>
              <a:gd name="connsiteX6" fmla="*/ 546227 w 1092337"/>
              <a:gd name="connsiteY6" fmla="*/ 73845 h 402391"/>
              <a:gd name="connsiteX0" fmla="*/ 511281 w 1092337"/>
              <a:gd name="connsiteY0" fmla="*/ 62196 h 402391"/>
              <a:gd name="connsiteX1" fmla="*/ 1054543 w 1092337"/>
              <a:gd name="connsiteY1" fmla="*/ 178370 h 402391"/>
              <a:gd name="connsiteX2" fmla="*/ 585285 w 1092337"/>
              <a:gd name="connsiteY2" fmla="*/ 401970 h 402391"/>
              <a:gd name="connsiteX3" fmla="*/ 199685 w 1092337"/>
              <a:gd name="connsiteY3" fmla="*/ 365014 h 402391"/>
              <a:gd name="connsiteX4" fmla="*/ 528203 w 1092337"/>
              <a:gd name="connsiteY4" fmla="*/ 0 h 40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337" h="402391" stroke="0" extrusionOk="0">
                <a:moveTo>
                  <a:pt x="546227" y="73845"/>
                </a:moveTo>
                <a:cubicBezTo>
                  <a:pt x="771006" y="73845"/>
                  <a:pt x="972788" y="115337"/>
                  <a:pt x="1054543" y="178370"/>
                </a:cubicBezTo>
                <a:cubicBezTo>
                  <a:pt x="1188253" y="281459"/>
                  <a:pt x="951967" y="394049"/>
                  <a:pt x="585285" y="401970"/>
                </a:cubicBezTo>
                <a:cubicBezTo>
                  <a:pt x="445768" y="404984"/>
                  <a:pt x="307734" y="391755"/>
                  <a:pt x="199685" y="365014"/>
                </a:cubicBezTo>
                <a:cubicBezTo>
                  <a:pt x="-165042" y="274750"/>
                  <a:pt x="-2648" y="97097"/>
                  <a:pt x="464136" y="75715"/>
                </a:cubicBezTo>
                <a:lnTo>
                  <a:pt x="546227" y="238118"/>
                </a:lnTo>
                <a:lnTo>
                  <a:pt x="546227" y="73845"/>
                </a:lnTo>
                <a:close/>
              </a:path>
              <a:path w="1092337" h="402391" fill="none">
                <a:moveTo>
                  <a:pt x="511281" y="62196"/>
                </a:moveTo>
                <a:cubicBezTo>
                  <a:pt x="736060" y="62196"/>
                  <a:pt x="1042209" y="121741"/>
                  <a:pt x="1054543" y="178370"/>
                </a:cubicBezTo>
                <a:cubicBezTo>
                  <a:pt x="1066877" y="234999"/>
                  <a:pt x="951967" y="394049"/>
                  <a:pt x="585285" y="401970"/>
                </a:cubicBezTo>
                <a:cubicBezTo>
                  <a:pt x="445768" y="404984"/>
                  <a:pt x="307734" y="391755"/>
                  <a:pt x="199685" y="365014"/>
                </a:cubicBezTo>
                <a:cubicBezTo>
                  <a:pt x="-165042" y="274750"/>
                  <a:pt x="61419" y="21382"/>
                  <a:pt x="528203" y="0"/>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FD46484A-F653-C32C-BD09-F5B5652BE1D5}"/>
              </a:ext>
            </a:extLst>
          </p:cNvPr>
          <p:cNvSpPr txBox="1"/>
          <p:nvPr/>
        </p:nvSpPr>
        <p:spPr>
          <a:xfrm>
            <a:off x="2788277" y="700708"/>
            <a:ext cx="6121940" cy="369332"/>
          </a:xfrm>
          <a:prstGeom prst="rect">
            <a:avLst/>
          </a:prstGeom>
          <a:noFill/>
        </p:spPr>
        <p:txBody>
          <a:bodyPr wrap="square">
            <a:spAutoFit/>
          </a:bodyPr>
          <a:lstStyle/>
          <a:p>
            <a:pPr algn="ctr"/>
            <a:r>
              <a:rPr lang="de-CH" sz="1800" b="1" dirty="0" err="1">
                <a:effectLst>
                  <a:outerShdw blurRad="38100" dist="38100" dir="2700000" algn="tl">
                    <a:srgbClr val="000000">
                      <a:alpha val="43137"/>
                    </a:srgbClr>
                  </a:outerShdw>
                </a:effectLst>
              </a:rPr>
              <a:t>Identify</a:t>
            </a:r>
            <a:r>
              <a:rPr lang="de-CH" sz="1800" b="1" dirty="0">
                <a:effectLst>
                  <a:outerShdw blurRad="38100" dist="38100" dir="2700000" algn="tl">
                    <a:srgbClr val="000000">
                      <a:alpha val="43137"/>
                    </a:srgbClr>
                  </a:outerShdw>
                </a:effectLst>
              </a:rPr>
              <a:t> </a:t>
            </a:r>
            <a:r>
              <a:rPr lang="de-CH" sz="1800" b="1" dirty="0" err="1">
                <a:effectLst>
                  <a:outerShdw blurRad="38100" dist="38100" dir="2700000" algn="tl">
                    <a:srgbClr val="000000">
                      <a:alpha val="43137"/>
                    </a:srgbClr>
                  </a:outerShdw>
                </a:effectLst>
              </a:rPr>
              <a:t>Reportable</a:t>
            </a:r>
            <a:r>
              <a:rPr lang="de-CH" sz="1800" b="1" dirty="0">
                <a:effectLst>
                  <a:outerShdw blurRad="38100" dist="38100" dir="2700000" algn="tl">
                    <a:srgbClr val="000000">
                      <a:alpha val="43137"/>
                    </a:srgbClr>
                  </a:outerShdw>
                </a:effectLst>
              </a:rPr>
              <a:t> Accounts</a:t>
            </a:r>
            <a:endParaRPr lang="en-GB" sz="18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EC4C2181-B087-B7BA-EB66-F3D75FD5C58D}"/>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4</a:t>
            </a:fld>
            <a:endParaRPr lang="de-CH" dirty="0"/>
          </a:p>
        </p:txBody>
      </p:sp>
    </p:spTree>
    <p:extLst>
      <p:ext uri="{BB962C8B-B14F-4D97-AF65-F5344CB8AC3E}">
        <p14:creationId xmlns:p14="http://schemas.microsoft.com/office/powerpoint/2010/main" val="2750261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2.5E-6 -3.7037E-6 L 0.2767 -0.00231 " pathEditMode="relative" rAng="0" ptsTypes="AA">
                                      <p:cBhvr>
                                        <p:cTn id="21" dur="1500" fill="hold"/>
                                        <p:tgtEl>
                                          <p:spTgt spid="5"/>
                                        </p:tgtEl>
                                        <p:attrNameLst>
                                          <p:attrName>ppt_x</p:attrName>
                                          <p:attrName>ppt_y</p:attrName>
                                        </p:attrNameLst>
                                      </p:cBhvr>
                                      <p:rCtr x="13828" y="-116"/>
                                    </p:animMotion>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par>
                          <p:cTn id="34" fill="hold">
                            <p:stCondLst>
                              <p:cond delay="1000"/>
                            </p:stCondLst>
                            <p:childTnLst>
                              <p:par>
                                <p:cTn id="35" presetID="1" presetClass="entr" presetSubtype="0" fill="hold" grpId="2"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42" presetClass="path" presetSubtype="0" accel="50000" decel="50000" fill="hold" grpId="1" nodeType="withEffect">
                                  <p:stCondLst>
                                    <p:cond delay="0"/>
                                  </p:stCondLst>
                                  <p:childTnLst>
                                    <p:animMotion origin="layout" path="M 8.33333E-7 -7.40741E-7 L -0.00742 -0.13588 " pathEditMode="relative" rAng="0" ptsTypes="AA">
                                      <p:cBhvr>
                                        <p:cTn id="38" dur="2000" fill="hold"/>
                                        <p:tgtEl>
                                          <p:spTgt spid="13"/>
                                        </p:tgtEl>
                                        <p:attrNameLst>
                                          <p:attrName>ppt_x</p:attrName>
                                          <p:attrName>ppt_y</p:attrName>
                                        </p:attrNameLst>
                                      </p:cBhvr>
                                      <p:rCtr x="-378" y="-6806"/>
                                    </p:animMotion>
                                  </p:child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3000"/>
                            </p:stCondLst>
                            <p:childTnLst>
                              <p:par>
                                <p:cTn id="43" presetID="42"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6" presetClass="emph" presetSubtype="0" fill="hold" grpId="2" nodeType="after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par>
                          <p:cTn id="52" fill="hold">
                            <p:stCondLst>
                              <p:cond delay="4500"/>
                            </p:stCondLst>
                            <p:childTnLst>
                              <p:par>
                                <p:cTn id="53" presetID="21"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75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37" presetClass="path" presetSubtype="0" accel="50000" decel="50000" fill="hold" nodeType="withEffect">
                                  <p:stCondLst>
                                    <p:cond delay="0"/>
                                  </p:stCondLst>
                                  <p:childTnLst>
                                    <p:animMotion origin="layout" path="M 0.2767 -0.00231 L 0.34479 0.17037 C 0.35912 0.20973 0.38047 0.23241 0.403 0.23241 C 0.42826 0.23241 0.44883 0.20973 0.46315 0.17037 L 0.53216 -0.00231 " pathEditMode="relative" rAng="0" ptsTypes="AAAAA">
                                      <p:cBhvr>
                                        <p:cTn id="64" dur="2000" fill="hold"/>
                                        <p:tgtEl>
                                          <p:spTgt spid="5"/>
                                        </p:tgtEl>
                                        <p:attrNameLst>
                                          <p:attrName>ppt_x</p:attrName>
                                          <p:attrName>ppt_y</p:attrName>
                                        </p:attrNameLst>
                                      </p:cBhvr>
                                      <p:rCtr x="12773" y="11736"/>
                                    </p:animMotion>
                                  </p:childTnLst>
                                </p:cTn>
                              </p:par>
                              <p:par>
                                <p:cTn id="65" presetID="9" presetClass="emph" presetSubtype="0" grpId="1" nodeType="withEffect">
                                  <p:stCondLst>
                                    <p:cond delay="0"/>
                                  </p:stCondLst>
                                  <p:childTnLst>
                                    <p:set>
                                      <p:cBhvr>
                                        <p:cTn id="66" dur="indefinite"/>
                                        <p:tgtEl>
                                          <p:spTgt spid="12"/>
                                        </p:tgtEl>
                                        <p:attrNameLst>
                                          <p:attrName>style.opacity</p:attrName>
                                        </p:attrNameLst>
                                      </p:cBhvr>
                                      <p:to>
                                        <p:strVal val="0.25"/>
                                      </p:to>
                                    </p:set>
                                    <p:animEffect filter="image" prLst="opacity: 0.25">
                                      <p:cBhvr rctx="IE">
                                        <p:cTn id="67" dur="indefinite"/>
                                        <p:tgtEl>
                                          <p:spTgt spid="12"/>
                                        </p:tgtEl>
                                      </p:cBhvr>
                                    </p:animEffect>
                                  </p:childTnLst>
                                </p:cTn>
                              </p:par>
                              <p:par>
                                <p:cTn id="68" presetID="9" presetClass="emph" presetSubtype="0" grpId="3" nodeType="withEffect">
                                  <p:stCondLst>
                                    <p:cond delay="0"/>
                                  </p:stCondLst>
                                  <p:childTnLst>
                                    <p:set>
                                      <p:cBhvr>
                                        <p:cTn id="69" dur="indefinite"/>
                                        <p:tgtEl>
                                          <p:spTgt spid="13"/>
                                        </p:tgtEl>
                                        <p:attrNameLst>
                                          <p:attrName>style.opacity</p:attrName>
                                        </p:attrNameLst>
                                      </p:cBhvr>
                                      <p:to>
                                        <p:strVal val="0.25"/>
                                      </p:to>
                                    </p:set>
                                    <p:animEffect filter="image" prLst="opacity: 0.25">
                                      <p:cBhvr rctx="IE">
                                        <p:cTn id="70" dur="indefinite"/>
                                        <p:tgtEl>
                                          <p:spTgt spid="13"/>
                                        </p:tgtEl>
                                      </p:cBhvr>
                                    </p:animEffect>
                                  </p:childTnLst>
                                </p:cTn>
                              </p:par>
                              <p:par>
                                <p:cTn id="71" presetID="42" presetClass="path" presetSubtype="0" accel="50000" decel="50000" fill="hold" grpId="0" nodeType="withEffect">
                                  <p:stCondLst>
                                    <p:cond delay="0"/>
                                  </p:stCondLst>
                                  <p:childTnLst>
                                    <p:animMotion origin="layout" path="M -3.33333E-6 3.7037E-6 L -0.49023 -0.00232 " pathEditMode="relative" rAng="0" ptsTypes="AA">
                                      <p:cBhvr>
                                        <p:cTn id="72" dur="2000" fill="hold"/>
                                        <p:tgtEl>
                                          <p:spTgt spid="9"/>
                                        </p:tgtEl>
                                        <p:attrNameLst>
                                          <p:attrName>ppt_x</p:attrName>
                                          <p:attrName>ppt_y</p:attrName>
                                        </p:attrNameLst>
                                      </p:cBhvr>
                                      <p:rCtr x="-24518" y="-116"/>
                                    </p:animMotion>
                                  </p:childTnLst>
                                </p:cTn>
                              </p:par>
                            </p:childTnLst>
                          </p:cTn>
                        </p:par>
                        <p:par>
                          <p:cTn id="73" fill="hold">
                            <p:stCondLst>
                              <p:cond delay="2000"/>
                            </p:stCondLst>
                            <p:childTnLst>
                              <p:par>
                                <p:cTn id="74" presetID="47" presetClass="entr" presetSubtype="0" fill="hold" grpId="0" nodeType="afterEffect">
                                  <p:stCondLst>
                                    <p:cond delay="50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1000"/>
                                        <p:tgtEl>
                                          <p:spTgt spid="2"/>
                                        </p:tgtEl>
                                      </p:cBhvr>
                                    </p:animEffect>
                                    <p:anim calcmode="lin" valueType="num">
                                      <p:cBhvr>
                                        <p:cTn id="77" dur="1000" fill="hold"/>
                                        <p:tgtEl>
                                          <p:spTgt spid="2"/>
                                        </p:tgtEl>
                                        <p:attrNameLst>
                                          <p:attrName>ppt_x</p:attrName>
                                        </p:attrNameLst>
                                      </p:cBhvr>
                                      <p:tavLst>
                                        <p:tav tm="0">
                                          <p:val>
                                            <p:strVal val="#ppt_x"/>
                                          </p:val>
                                        </p:tav>
                                        <p:tav tm="100000">
                                          <p:val>
                                            <p:strVal val="#ppt_x"/>
                                          </p:val>
                                        </p:tav>
                                      </p:tavLst>
                                    </p:anim>
                                    <p:anim calcmode="lin" valueType="num">
                                      <p:cBhvr>
                                        <p:cTn id="78" dur="1000" fill="hold"/>
                                        <p:tgtEl>
                                          <p:spTgt spid="2"/>
                                        </p:tgtEl>
                                        <p:attrNameLst>
                                          <p:attrName>ppt_y</p:attrName>
                                        </p:attrNameLst>
                                      </p:cBhvr>
                                      <p:tavLst>
                                        <p:tav tm="0">
                                          <p:val>
                                            <p:strVal val="#ppt_y-.1"/>
                                          </p:val>
                                        </p:tav>
                                        <p:tav tm="100000">
                                          <p:val>
                                            <p:strVal val="#ppt_y"/>
                                          </p:val>
                                        </p:tav>
                                      </p:tavLst>
                                    </p:anim>
                                  </p:childTnLst>
                                </p:cTn>
                              </p:par>
                            </p:childTnLst>
                          </p:cTn>
                        </p:par>
                        <p:par>
                          <p:cTn id="79" fill="hold">
                            <p:stCondLst>
                              <p:cond delay="3500"/>
                            </p:stCondLst>
                            <p:childTnLst>
                              <p:par>
                                <p:cTn id="80" presetID="32" presetClass="emph" presetSubtype="0" fill="hold" grpId="3" nodeType="afterEffect">
                                  <p:stCondLst>
                                    <p:cond delay="0"/>
                                  </p:stCondLst>
                                  <p:childTnLst>
                                    <p:animRot by="120000">
                                      <p:cBhvr>
                                        <p:cTn id="81" dur="100" fill="hold">
                                          <p:stCondLst>
                                            <p:cond delay="0"/>
                                          </p:stCondLst>
                                        </p:cTn>
                                        <p:tgtEl>
                                          <p:spTgt spid="2"/>
                                        </p:tgtEl>
                                        <p:attrNameLst>
                                          <p:attrName>r</p:attrName>
                                        </p:attrNameLst>
                                      </p:cBhvr>
                                    </p:animRot>
                                    <p:animRot by="-240000">
                                      <p:cBhvr>
                                        <p:cTn id="82" dur="200" fill="hold">
                                          <p:stCondLst>
                                            <p:cond delay="200"/>
                                          </p:stCondLst>
                                        </p:cTn>
                                        <p:tgtEl>
                                          <p:spTgt spid="2"/>
                                        </p:tgtEl>
                                        <p:attrNameLst>
                                          <p:attrName>r</p:attrName>
                                        </p:attrNameLst>
                                      </p:cBhvr>
                                    </p:animRot>
                                    <p:animRot by="240000">
                                      <p:cBhvr>
                                        <p:cTn id="83" dur="200" fill="hold">
                                          <p:stCondLst>
                                            <p:cond delay="400"/>
                                          </p:stCondLst>
                                        </p:cTn>
                                        <p:tgtEl>
                                          <p:spTgt spid="2"/>
                                        </p:tgtEl>
                                        <p:attrNameLst>
                                          <p:attrName>r</p:attrName>
                                        </p:attrNameLst>
                                      </p:cBhvr>
                                    </p:animRot>
                                    <p:animRot by="-240000">
                                      <p:cBhvr>
                                        <p:cTn id="84" dur="200" fill="hold">
                                          <p:stCondLst>
                                            <p:cond delay="600"/>
                                          </p:stCondLst>
                                        </p:cTn>
                                        <p:tgtEl>
                                          <p:spTgt spid="2"/>
                                        </p:tgtEl>
                                        <p:attrNameLst>
                                          <p:attrName>r</p:attrName>
                                        </p:attrNameLst>
                                      </p:cBhvr>
                                    </p:animRot>
                                    <p:animRot by="120000">
                                      <p:cBhvr>
                                        <p:cTn id="85" dur="200" fill="hold">
                                          <p:stCondLst>
                                            <p:cond delay="800"/>
                                          </p:stCondLst>
                                        </p:cTn>
                                        <p:tgtEl>
                                          <p:spTgt spid="2"/>
                                        </p:tgtEl>
                                        <p:attrNameLst>
                                          <p:attrName>r</p:attrName>
                                        </p:attrNameLst>
                                      </p:cBhvr>
                                    </p:animRot>
                                  </p:childTnLst>
                                </p:cTn>
                              </p:par>
                            </p:childTnLst>
                          </p:cTn>
                        </p:par>
                        <p:par>
                          <p:cTn id="86" fill="hold">
                            <p:stCondLst>
                              <p:cond delay="4500"/>
                            </p:stCondLst>
                            <p:childTnLst>
                              <p:par>
                                <p:cTn id="87" presetID="26" presetClass="emph" presetSubtype="0" fill="hold" grpId="1" nodeType="afterEffect">
                                  <p:stCondLst>
                                    <p:cond delay="0"/>
                                  </p:stCondLst>
                                  <p:childTnLst>
                                    <p:animEffect transition="out" filter="fade">
                                      <p:cBhvr>
                                        <p:cTn id="88" dur="500" tmFilter="0, 0; .2, .5; .8, .5; 1, 0"/>
                                        <p:tgtEl>
                                          <p:spTgt spid="2"/>
                                        </p:tgtEl>
                                      </p:cBhvr>
                                    </p:animEffect>
                                    <p:animScale>
                                      <p:cBhvr>
                                        <p:cTn id="89" dur="250" autoRev="1" fill="hold"/>
                                        <p:tgtEl>
                                          <p:spTgt spid="2"/>
                                        </p:tgtEl>
                                      </p:cBhvr>
                                      <p:by x="105000" y="105000"/>
                                    </p:animScale>
                                  </p:childTnLst>
                                </p:cTn>
                              </p:par>
                            </p:childTnLst>
                          </p:cTn>
                        </p:par>
                        <p:par>
                          <p:cTn id="90" fill="hold">
                            <p:stCondLst>
                              <p:cond delay="5000"/>
                            </p:stCondLst>
                            <p:childTnLst>
                              <p:par>
                                <p:cTn id="91" presetID="27" presetClass="emph" presetSubtype="0" fill="remove" grpId="2" nodeType="afterEffect">
                                  <p:stCondLst>
                                    <p:cond delay="0"/>
                                  </p:stCondLst>
                                  <p:childTnLst>
                                    <p:animClr clrSpc="rgb" dir="cw">
                                      <p:cBhvr override="childStyle">
                                        <p:cTn id="92" dur="250" autoRev="1" fill="remove"/>
                                        <p:tgtEl>
                                          <p:spTgt spid="2"/>
                                        </p:tgtEl>
                                        <p:attrNameLst>
                                          <p:attrName>style.color</p:attrName>
                                        </p:attrNameLst>
                                      </p:cBhvr>
                                      <p:to>
                                        <a:schemeClr val="bg1"/>
                                      </p:to>
                                    </p:animClr>
                                    <p:animClr clrSpc="rgb" dir="cw">
                                      <p:cBhvr>
                                        <p:cTn id="93" dur="250" autoRev="1" fill="remove"/>
                                        <p:tgtEl>
                                          <p:spTgt spid="2"/>
                                        </p:tgtEl>
                                        <p:attrNameLst>
                                          <p:attrName>fillcolor</p:attrName>
                                        </p:attrNameLst>
                                      </p:cBhvr>
                                      <p:to>
                                        <a:schemeClr val="bg1"/>
                                      </p:to>
                                    </p:animClr>
                                    <p:set>
                                      <p:cBhvr>
                                        <p:cTn id="94" dur="250" autoRev="1" fill="remove"/>
                                        <p:tgtEl>
                                          <p:spTgt spid="2"/>
                                        </p:tgtEl>
                                        <p:attrNameLst>
                                          <p:attrName>fill.type</p:attrName>
                                        </p:attrNameLst>
                                      </p:cBhvr>
                                      <p:to>
                                        <p:strVal val="solid"/>
                                      </p:to>
                                    </p:set>
                                    <p:set>
                                      <p:cBhvr>
                                        <p:cTn id="95" dur="250" autoRev="1" fill="remove"/>
                                        <p:tgtEl>
                                          <p:spTgt spid="2"/>
                                        </p:tgtEl>
                                        <p:attrNameLst>
                                          <p:attrName>fill.on</p:attrName>
                                        </p:attrNameLst>
                                      </p:cBhvr>
                                      <p:to>
                                        <p:strVal val="true"/>
                                      </p:to>
                                    </p:set>
                                  </p:childTnLst>
                                </p:cTn>
                              </p:par>
                            </p:childTnLst>
                          </p:cTn>
                        </p:par>
                        <p:par>
                          <p:cTn id="96" fill="hold">
                            <p:stCondLst>
                              <p:cond delay="5500"/>
                            </p:stCondLst>
                            <p:childTnLst>
                              <p:par>
                                <p:cTn id="97" presetID="22" presetClass="entr" presetSubtype="8" fill="hold" grpId="0" nodeType="after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wipe(left)">
                                      <p:cBhvr>
                                        <p:cTn id="99" dur="500"/>
                                        <p:tgtEl>
                                          <p:spTgt spid="10"/>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52839 0.00093 L 0.7543 0.00093 " pathEditMode="relative" rAng="0" ptsTypes="AA">
                                      <p:cBhvr>
                                        <p:cTn id="103" dur="1500" fill="hold"/>
                                        <p:tgtEl>
                                          <p:spTgt spid="5"/>
                                        </p:tgtEl>
                                        <p:attrNameLst>
                                          <p:attrName>ppt_x</p:attrName>
                                          <p:attrName>ppt_y</p:attrName>
                                        </p:attrNameLst>
                                      </p:cBhvr>
                                      <p:rCtr x="11289" y="0"/>
                                    </p:animMotion>
                                  </p:childTnLst>
                                </p:cTn>
                              </p:par>
                            </p:childTnLst>
                          </p:cTn>
                        </p:par>
                        <p:par>
                          <p:cTn id="104" fill="hold">
                            <p:stCondLst>
                              <p:cond delay="1500"/>
                            </p:stCondLst>
                            <p:childTnLst>
                              <p:par>
                                <p:cTn id="105" presetID="2" presetClass="entr" presetSubtype="8" fill="hold" grpId="0" nodeType="afterEffect">
                                  <p:stCondLst>
                                    <p:cond delay="0"/>
                                  </p:stCondLst>
                                  <p:childTnLst>
                                    <p:set>
                                      <p:cBhvr>
                                        <p:cTn id="106" dur="1" fill="hold">
                                          <p:stCondLst>
                                            <p:cond delay="0"/>
                                          </p:stCondLst>
                                        </p:cTn>
                                        <p:tgtEl>
                                          <p:spTgt spid="6"/>
                                        </p:tgtEl>
                                        <p:attrNameLst>
                                          <p:attrName>style.visibility</p:attrName>
                                        </p:attrNameLst>
                                      </p:cBhvr>
                                      <p:to>
                                        <p:strVal val="visible"/>
                                      </p:to>
                                    </p:set>
                                    <p:anim calcmode="lin" valueType="num">
                                      <p:cBhvr additive="base">
                                        <p:cTn id="107" dur="750" fill="hold"/>
                                        <p:tgtEl>
                                          <p:spTgt spid="6"/>
                                        </p:tgtEl>
                                        <p:attrNameLst>
                                          <p:attrName>ppt_x</p:attrName>
                                        </p:attrNameLst>
                                      </p:cBhvr>
                                      <p:tavLst>
                                        <p:tav tm="0">
                                          <p:val>
                                            <p:strVal val="0-#ppt_w/2"/>
                                          </p:val>
                                        </p:tav>
                                        <p:tav tm="100000">
                                          <p:val>
                                            <p:strVal val="#ppt_x"/>
                                          </p:val>
                                        </p:tav>
                                      </p:tavLst>
                                    </p:anim>
                                    <p:anim calcmode="lin" valueType="num">
                                      <p:cBhvr additive="base">
                                        <p:cTn id="10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9" presetClass="exit" presetSubtype="0" fill="hold" grpId="2" nodeType="clickEffect">
                                  <p:stCondLst>
                                    <p:cond delay="0"/>
                                  </p:stCondLst>
                                  <p:childTnLst>
                                    <p:animEffect transition="out" filter="dissolv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
                                        </p:tgtEl>
                                        <p:attrNameLst>
                                          <p:attrName>style.visibility</p:attrName>
                                        </p:attrNameLst>
                                      </p:cBhvr>
                                      <p:to>
                                        <p:strVal val="hidden"/>
                                      </p:to>
                                    </p:set>
                                  </p:childTnLst>
                                </p:cTn>
                              </p:par>
                            </p:childTnLst>
                          </p:cTn>
                        </p:par>
                        <p:par>
                          <p:cTn id="116" fill="hold">
                            <p:stCondLst>
                              <p:cond delay="500"/>
                            </p:stCondLst>
                            <p:childTnLst>
                              <p:par>
                                <p:cTn id="117" presetID="22" presetClass="entr" presetSubtype="1" fill="hold" grpId="0" nodeType="after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wipe(up)">
                                      <p:cBhvr>
                                        <p:cTn id="119" dur="500"/>
                                        <p:tgtEl>
                                          <p:spTgt spid="16"/>
                                        </p:tgtEl>
                                      </p:cBhvr>
                                    </p:animEffect>
                                  </p:childTnLst>
                                </p:cTn>
                              </p:par>
                            </p:childTnLst>
                          </p:cTn>
                        </p:par>
                        <p:par>
                          <p:cTn id="120" fill="hold">
                            <p:stCondLst>
                              <p:cond delay="1000"/>
                            </p:stCondLst>
                            <p:childTnLst>
                              <p:par>
                                <p:cTn id="121" presetID="1" presetClass="entr" presetSubtype="0" fill="hold" grpId="0" nodeType="afterEffect">
                                  <p:stCondLst>
                                    <p:cond delay="0"/>
                                  </p:stCondLst>
                                  <p:childTnLst>
                                    <p:set>
                                      <p:cBhvr>
                                        <p:cTn id="122" dur="1" fill="hold">
                                          <p:stCondLst>
                                            <p:cond delay="0"/>
                                          </p:stCondLst>
                                        </p:cTn>
                                        <p:tgtEl>
                                          <p:spTgt spid="17"/>
                                        </p:tgtEl>
                                        <p:attrNameLst>
                                          <p:attrName>style.visibility</p:attrName>
                                        </p:attrNameLst>
                                      </p:cBhvr>
                                      <p:to>
                                        <p:strVal val="visible"/>
                                      </p:to>
                                    </p:set>
                                  </p:childTnLst>
                                </p:cTn>
                              </p:par>
                              <p:par>
                                <p:cTn id="123" presetID="42" presetClass="path" presetSubtype="0" accel="50000" decel="50000" fill="hold" grpId="1" nodeType="withEffect">
                                  <p:stCondLst>
                                    <p:cond delay="0"/>
                                  </p:stCondLst>
                                  <p:childTnLst>
                                    <p:animMotion origin="layout" path="M 4.375E-6 -1.85185E-6 L -0.00222 -0.15185 " pathEditMode="relative" rAng="0" ptsTypes="AA">
                                      <p:cBhvr>
                                        <p:cTn id="124" dur="2000" fill="hold"/>
                                        <p:tgtEl>
                                          <p:spTgt spid="17"/>
                                        </p:tgtEl>
                                        <p:attrNameLst>
                                          <p:attrName>ppt_x</p:attrName>
                                          <p:attrName>ppt_y</p:attrName>
                                        </p:attrNameLst>
                                      </p:cBhvr>
                                      <p:rCtr x="-117" y="-7593"/>
                                    </p:animMotion>
                                  </p:childTnLst>
                                </p:cTn>
                              </p:par>
                              <p:par>
                                <p:cTn id="125" presetID="9" presetClass="exit" presetSubtype="0" fill="hold" grpId="1" nodeType="withEffect">
                                  <p:stCondLst>
                                    <p:cond delay="0"/>
                                  </p:stCondLst>
                                  <p:childTnLst>
                                    <p:animEffect transition="out" filter="dissolve">
                                      <p:cBhvr>
                                        <p:cTn id="126" dur="500"/>
                                        <p:tgtEl>
                                          <p:spTgt spid="6"/>
                                        </p:tgtEl>
                                      </p:cBhvr>
                                    </p:animEffect>
                                    <p:set>
                                      <p:cBhvr>
                                        <p:cTn id="127" dur="1" fill="hold">
                                          <p:stCondLst>
                                            <p:cond delay="499"/>
                                          </p:stCondLst>
                                        </p:cTn>
                                        <p:tgtEl>
                                          <p:spTgt spid="6"/>
                                        </p:tgtEl>
                                        <p:attrNameLst>
                                          <p:attrName>style.visibility</p:attrName>
                                        </p:attrNameLst>
                                      </p:cBhvr>
                                      <p:to>
                                        <p:strVal val="hidden"/>
                                      </p:to>
                                    </p:set>
                                  </p:childTnLst>
                                </p:cTn>
                              </p:par>
                            </p:childTnLst>
                          </p:cTn>
                        </p:par>
                        <p:par>
                          <p:cTn id="128" fill="hold">
                            <p:stCondLst>
                              <p:cond delay="3000"/>
                            </p:stCondLst>
                            <p:childTnLst>
                              <p:par>
                                <p:cTn id="129" presetID="42" presetClass="entr" presetSubtype="0" fill="hold" grpId="0" nodeType="afterEffect">
                                  <p:stCondLst>
                                    <p:cond delay="0"/>
                                  </p:stCondLst>
                                  <p:childTnLst>
                                    <p:set>
                                      <p:cBhvr>
                                        <p:cTn id="130" dur="1" fill="hold">
                                          <p:stCondLst>
                                            <p:cond delay="0"/>
                                          </p:stCondLst>
                                        </p:cTn>
                                        <p:tgtEl>
                                          <p:spTgt spid="18">
                                            <p:txEl>
                                              <p:pRg st="0" end="0"/>
                                            </p:txEl>
                                          </p:spTgt>
                                        </p:tgtEl>
                                        <p:attrNameLst>
                                          <p:attrName>style.visibility</p:attrName>
                                        </p:attrNameLst>
                                      </p:cBhvr>
                                      <p:to>
                                        <p:strVal val="visible"/>
                                      </p:to>
                                    </p:set>
                                    <p:animEffect transition="in" filter="fade">
                                      <p:cBhvr>
                                        <p:cTn id="131" dur="1000"/>
                                        <p:tgtEl>
                                          <p:spTgt spid="18">
                                            <p:txEl>
                                              <p:pRg st="0" end="0"/>
                                            </p:txEl>
                                          </p:spTgt>
                                        </p:tgtEl>
                                      </p:cBhvr>
                                    </p:animEffect>
                                    <p:anim calcmode="lin" valueType="num">
                                      <p:cBhvr>
                                        <p:cTn id="13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6" grpId="2"/>
      <p:bldP spid="7" grpId="0" animBg="1"/>
      <p:bldP spid="10" grpId="0" animBg="1"/>
      <p:bldP spid="8" grpId="0"/>
      <p:bldP spid="8" grpId="1"/>
      <p:bldP spid="2" grpId="0" animBg="1"/>
      <p:bldP spid="2" grpId="1" animBg="1"/>
      <p:bldP spid="2" grpId="2" animBg="1"/>
      <p:bldP spid="2" grpId="3" animBg="1"/>
      <p:bldP spid="9" grpId="0" animBg="1"/>
      <p:bldP spid="12" grpId="0" animBg="1"/>
      <p:bldP spid="12" grpId="1" animBg="1"/>
      <p:bldP spid="16" grpId="0" animBg="1"/>
      <p:bldP spid="13" grpId="0" animBg="1"/>
      <p:bldP spid="13" grpId="1" animBg="1"/>
      <p:bldP spid="13" grpId="2" animBg="1"/>
      <p:bldP spid="13" grpId="3" animBg="1"/>
      <p:bldP spid="17" grpId="0" animBg="1"/>
      <p:bldP spid="17" grpId="1" animBg="1"/>
      <p:bldP spid="18" grpId="0" build="allAtOnce"/>
      <p:bldP spid="19" grpId="0"/>
      <p:bldP spid="19" grpId="1"/>
      <p:bldP spid="19" grpId="2"/>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6765F2C-AFBA-4A29-BCCC-742D7083B43F}"/>
              </a:ext>
            </a:extLst>
          </p:cNvPr>
          <p:cNvSpPr>
            <a:spLocks noGrp="1"/>
          </p:cNvSpPr>
          <p:nvPr>
            <p:ph type="sldNum" sz="quarter" idx="12"/>
          </p:nvPr>
        </p:nvSpPr>
        <p:spPr/>
        <p:txBody>
          <a:bodyPr/>
          <a:lstStyle/>
          <a:p>
            <a:fld id="{A3A487CF-3D6F-47DB-B74A-F2A9A85FDE29}" type="slidenum">
              <a:rPr lang="en-GB" smtClean="0"/>
              <a:t>5</a:t>
            </a:fld>
            <a:endParaRPr lang="en-GB"/>
          </a:p>
        </p:txBody>
      </p:sp>
      <p:pic>
        <p:nvPicPr>
          <p:cNvPr id="4" name="Picture 3" descr="A screenshot of a document&#10;&#10;Description automatically generated">
            <a:extLst>
              <a:ext uri="{FF2B5EF4-FFF2-40B4-BE49-F238E27FC236}">
                <a16:creationId xmlns:a16="http://schemas.microsoft.com/office/drawing/2014/main" id="{B4CB9D77-A0FF-A22B-36E0-76BA5F27A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17" y="1301064"/>
            <a:ext cx="6366959" cy="5219699"/>
          </a:xfrm>
          <a:prstGeom prst="rect">
            <a:avLst/>
          </a:prstGeom>
        </p:spPr>
      </p:pic>
      <p:sp>
        <p:nvSpPr>
          <p:cNvPr id="6" name="Oval 5">
            <a:extLst>
              <a:ext uri="{FF2B5EF4-FFF2-40B4-BE49-F238E27FC236}">
                <a16:creationId xmlns:a16="http://schemas.microsoft.com/office/drawing/2014/main" id="{7E879798-37A2-1205-5F8C-9995249943A3}"/>
              </a:ext>
            </a:extLst>
          </p:cNvPr>
          <p:cNvSpPr/>
          <p:nvPr/>
        </p:nvSpPr>
        <p:spPr>
          <a:xfrm>
            <a:off x="2413780" y="3980417"/>
            <a:ext cx="945292" cy="2594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TextBox 14">
            <a:extLst>
              <a:ext uri="{FF2B5EF4-FFF2-40B4-BE49-F238E27FC236}">
                <a16:creationId xmlns:a16="http://schemas.microsoft.com/office/drawing/2014/main" id="{2C0D01DB-5550-E4CD-F755-9AB7C9C5395F}"/>
              </a:ext>
            </a:extLst>
          </p:cNvPr>
          <p:cNvSpPr txBox="1"/>
          <p:nvPr/>
        </p:nvSpPr>
        <p:spPr>
          <a:xfrm>
            <a:off x="6681603" y="2379979"/>
            <a:ext cx="5510397" cy="1600438"/>
          </a:xfrm>
          <a:prstGeom prst="rect">
            <a:avLst/>
          </a:prstGeom>
          <a:noFill/>
          <a:ln>
            <a:solidFill>
              <a:schemeClr val="bg2">
                <a:lumMod val="90000"/>
              </a:schemeClr>
            </a:solidFill>
            <a:prstDash val="dash"/>
          </a:ln>
        </p:spPr>
        <p:txBody>
          <a:bodyPr wrap="square" rtlCol="0">
            <a:spAutoFit/>
          </a:bodyPr>
          <a:lstStyle/>
          <a:p>
            <a:r>
              <a:rPr lang="en-GB" sz="1400" b="1" dirty="0"/>
              <a:t>SPV Custodian</a:t>
            </a:r>
          </a:p>
          <a:p>
            <a:pPr marL="179388" indent="-179388">
              <a:buFont typeface="Arial" panose="020B0604020202020204" pitchFamily="34" charset="0"/>
              <a:buChar char="•"/>
            </a:pPr>
            <a:r>
              <a:rPr lang="en-GB" sz="1400" dirty="0"/>
              <a:t>A Special Purpose Vehicle is usually a subsidiary company (but not required to be owned by the company) on whose behalf the entity is created.</a:t>
            </a:r>
          </a:p>
          <a:p>
            <a:pPr marL="179388" indent="-179388">
              <a:buFont typeface="Arial" panose="020B0604020202020204" pitchFamily="34" charset="0"/>
              <a:buChar char="•"/>
            </a:pPr>
            <a:r>
              <a:rPr lang="en-GB" sz="1400" dirty="0"/>
              <a:t>It is a legal entity or </a:t>
            </a:r>
            <a:r>
              <a:rPr lang="en-GB" sz="1400" b="1" dirty="0"/>
              <a:t>legal arrangement </a:t>
            </a:r>
            <a:r>
              <a:rPr lang="en-GB" sz="1400" dirty="0"/>
              <a:t>created for a specific purpose, usually a single project , which isolates the risk of the underlying assets from the sponsor's balance sheet.</a:t>
            </a:r>
            <a:endParaRPr lang="de-CH" sz="1400" dirty="0"/>
          </a:p>
        </p:txBody>
      </p:sp>
      <p:sp>
        <p:nvSpPr>
          <p:cNvPr id="16" name="TextBox 15">
            <a:extLst>
              <a:ext uri="{FF2B5EF4-FFF2-40B4-BE49-F238E27FC236}">
                <a16:creationId xmlns:a16="http://schemas.microsoft.com/office/drawing/2014/main" id="{7DBA8C6F-DA35-14AE-F8CA-FA3D8D644F77}"/>
              </a:ext>
            </a:extLst>
          </p:cNvPr>
          <p:cNvSpPr txBox="1"/>
          <p:nvPr/>
        </p:nvSpPr>
        <p:spPr>
          <a:xfrm>
            <a:off x="6718403" y="4649284"/>
            <a:ext cx="5412260" cy="584775"/>
          </a:xfrm>
          <a:prstGeom prst="rect">
            <a:avLst/>
          </a:prstGeom>
          <a:noFill/>
          <a:ln>
            <a:solidFill>
              <a:schemeClr val="bg2">
                <a:lumMod val="90000"/>
              </a:schemeClr>
            </a:solidFill>
            <a:prstDash val="dash"/>
          </a:ln>
        </p:spPr>
        <p:txBody>
          <a:bodyPr wrap="square" rtlCol="0">
            <a:spAutoFit/>
          </a:bodyPr>
          <a:lstStyle/>
          <a:p>
            <a:pPr marL="179388" indent="-179388"/>
            <a:r>
              <a:rPr lang="en-GB" b="1" noProof="0" dirty="0">
                <a:solidFill>
                  <a:srgbClr val="FF0000"/>
                </a:solidFill>
              </a:rPr>
              <a:t>* </a:t>
            </a:r>
            <a:r>
              <a:rPr lang="en-GB" sz="1400" b="1" noProof="0" dirty="0"/>
              <a:t>Custodial fees can be paid to unrelated third parties, </a:t>
            </a:r>
            <a:r>
              <a:rPr lang="en-GB" sz="1400" b="1" noProof="0" dirty="0" err="1"/>
              <a:t>eg.</a:t>
            </a:r>
            <a:r>
              <a:rPr lang="en-GB" sz="1400" b="1" noProof="0" dirty="0"/>
              <a:t> accountant, law firm helps set up the custodian</a:t>
            </a:r>
          </a:p>
        </p:txBody>
      </p:sp>
      <p:sp>
        <p:nvSpPr>
          <p:cNvPr id="17" name="TextBox 16">
            <a:extLst>
              <a:ext uri="{FF2B5EF4-FFF2-40B4-BE49-F238E27FC236}">
                <a16:creationId xmlns:a16="http://schemas.microsoft.com/office/drawing/2014/main" id="{9AEF8C05-16B0-B14A-FAEE-73A0241031C6}"/>
              </a:ext>
            </a:extLst>
          </p:cNvPr>
          <p:cNvSpPr txBox="1"/>
          <p:nvPr/>
        </p:nvSpPr>
        <p:spPr>
          <a:xfrm>
            <a:off x="144976" y="5437092"/>
            <a:ext cx="290384" cy="369332"/>
          </a:xfrm>
          <a:prstGeom prst="rect">
            <a:avLst/>
          </a:prstGeom>
          <a:noFill/>
        </p:spPr>
        <p:txBody>
          <a:bodyPr wrap="square" rtlCol="0">
            <a:spAutoFit/>
          </a:bodyPr>
          <a:lstStyle/>
          <a:p>
            <a:r>
              <a:rPr lang="de-DE" b="1" dirty="0">
                <a:solidFill>
                  <a:srgbClr val="FF0000"/>
                </a:solidFill>
              </a:rPr>
              <a:t>*</a:t>
            </a:r>
            <a:endParaRPr lang="de-CH" b="1" dirty="0">
              <a:solidFill>
                <a:srgbClr val="FF0000"/>
              </a:solidFill>
            </a:endParaRPr>
          </a:p>
        </p:txBody>
      </p:sp>
      <p:sp>
        <p:nvSpPr>
          <p:cNvPr id="20" name="Rectangle 19">
            <a:extLst>
              <a:ext uri="{FF2B5EF4-FFF2-40B4-BE49-F238E27FC236}">
                <a16:creationId xmlns:a16="http://schemas.microsoft.com/office/drawing/2014/main" id="{73F98FA9-24A1-D7B1-6F30-D5F3A46FE8BD}"/>
              </a:ext>
            </a:extLst>
          </p:cNvPr>
          <p:cNvSpPr/>
          <p:nvPr/>
        </p:nvSpPr>
        <p:spPr>
          <a:xfrm>
            <a:off x="2428105" y="673311"/>
            <a:ext cx="6561439" cy="369332"/>
          </a:xfrm>
          <a:prstGeom prst="rect">
            <a:avLst/>
          </a:prstGeom>
          <a:noFill/>
          <a:ln>
            <a:noFill/>
          </a:ln>
        </p:spPr>
        <p:txBody>
          <a:bodyPr wrap="square">
            <a:spAutoFit/>
          </a:bodyPr>
          <a:lstStyle/>
          <a:p>
            <a:pPr algn="ctr"/>
            <a:r>
              <a:rPr lang="en-GB" b="1" dirty="0"/>
              <a:t>SPV Custodian fees may be paid to unrelated 3rd parties</a:t>
            </a:r>
          </a:p>
        </p:txBody>
      </p:sp>
      <p:cxnSp>
        <p:nvCxnSpPr>
          <p:cNvPr id="5" name="Straight Connector 4">
            <a:extLst>
              <a:ext uri="{FF2B5EF4-FFF2-40B4-BE49-F238E27FC236}">
                <a16:creationId xmlns:a16="http://schemas.microsoft.com/office/drawing/2014/main" id="{0ADC67B7-70DC-362F-AF77-4DA548C4A1FF}"/>
              </a:ext>
            </a:extLst>
          </p:cNvPr>
          <p:cNvCxnSpPr>
            <a:cxnSpLocks/>
          </p:cNvCxnSpPr>
          <p:nvPr/>
        </p:nvCxnSpPr>
        <p:spPr>
          <a:xfrm>
            <a:off x="397883" y="5541595"/>
            <a:ext cx="0" cy="756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1DEAE1-0B8C-3AD2-F900-F707FF9AD87F}"/>
              </a:ext>
            </a:extLst>
          </p:cNvPr>
          <p:cNvCxnSpPr/>
          <p:nvPr/>
        </p:nvCxnSpPr>
        <p:spPr>
          <a:xfrm>
            <a:off x="397883" y="6285499"/>
            <a:ext cx="36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916B83-D590-C4C3-6AE3-0E7F19107593}"/>
              </a:ext>
            </a:extLst>
          </p:cNvPr>
          <p:cNvCxnSpPr>
            <a:cxnSpLocks/>
          </p:cNvCxnSpPr>
          <p:nvPr/>
        </p:nvCxnSpPr>
        <p:spPr>
          <a:xfrm>
            <a:off x="397883" y="5533364"/>
            <a:ext cx="5922378" cy="59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8294BF-0229-82A5-370F-D412233269C5}"/>
              </a:ext>
            </a:extLst>
          </p:cNvPr>
          <p:cNvCxnSpPr>
            <a:cxnSpLocks/>
          </p:cNvCxnSpPr>
          <p:nvPr/>
        </p:nvCxnSpPr>
        <p:spPr>
          <a:xfrm>
            <a:off x="6297791" y="5521412"/>
            <a:ext cx="0" cy="6372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378242-B410-4976-A614-07FCB2E143C1}"/>
              </a:ext>
            </a:extLst>
          </p:cNvPr>
          <p:cNvCxnSpPr/>
          <p:nvPr/>
        </p:nvCxnSpPr>
        <p:spPr>
          <a:xfrm>
            <a:off x="757883" y="6169121"/>
            <a:ext cx="0" cy="10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1B2753-1E6C-A3CD-7F15-B0F8A20589F2}"/>
              </a:ext>
            </a:extLst>
          </p:cNvPr>
          <p:cNvCxnSpPr/>
          <p:nvPr/>
        </p:nvCxnSpPr>
        <p:spPr>
          <a:xfrm>
            <a:off x="757883" y="6147480"/>
            <a:ext cx="55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AE48413-9633-104C-EC63-AEBC7127957A}"/>
              </a:ext>
            </a:extLst>
          </p:cNvPr>
          <p:cNvSpPr txBox="1"/>
          <p:nvPr/>
        </p:nvSpPr>
        <p:spPr>
          <a:xfrm>
            <a:off x="2063577" y="174463"/>
            <a:ext cx="7562977" cy="523220"/>
          </a:xfrm>
          <a:prstGeom prst="rect">
            <a:avLst/>
          </a:prstGeom>
          <a:noFill/>
        </p:spPr>
        <p:txBody>
          <a:bodyPr wrap="square" rtlCol="0">
            <a:spAutoFit/>
          </a:bodyPr>
          <a:lstStyle/>
          <a:p>
            <a:pPr algn="ctr"/>
            <a:r>
              <a:rPr lang="de-CH" sz="2800" b="1" dirty="0">
                <a:effectLst>
                  <a:outerShdw blurRad="38100" dist="38100" dir="2700000" algn="tl">
                    <a:srgbClr val="000000">
                      <a:alpha val="43137"/>
                    </a:srgbClr>
                  </a:outerShdw>
                </a:effectLst>
              </a:rPr>
              <a:t>a). Common CRS </a:t>
            </a:r>
            <a:r>
              <a:rPr lang="de-CH" sz="2800" b="1" dirty="0" err="1">
                <a:effectLst>
                  <a:outerShdw blurRad="38100" dist="38100" dir="2700000" algn="tl">
                    <a:srgbClr val="000000">
                      <a:alpha val="43137"/>
                    </a:srgbClr>
                  </a:outerShdw>
                </a:effectLst>
              </a:rPr>
              <a:t>misinterpretations</a:t>
            </a:r>
            <a:endParaRPr lang="de-CH" sz="2800"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80526483-935B-EECD-4826-E969D623249A}"/>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5</a:t>
            </a:fld>
            <a:endParaRPr lang="de-CH" dirty="0"/>
          </a:p>
        </p:txBody>
      </p:sp>
    </p:spTree>
    <p:extLst>
      <p:ext uri="{BB962C8B-B14F-4D97-AF65-F5344CB8AC3E}">
        <p14:creationId xmlns:p14="http://schemas.microsoft.com/office/powerpoint/2010/main" val="1933836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86D00-0E71-806B-12F8-0BF7D7FA0728}"/>
              </a:ext>
            </a:extLst>
          </p:cNvPr>
          <p:cNvSpPr txBox="1"/>
          <p:nvPr/>
        </p:nvSpPr>
        <p:spPr>
          <a:xfrm>
            <a:off x="2063577" y="174463"/>
            <a:ext cx="7562977" cy="523220"/>
          </a:xfrm>
          <a:prstGeom prst="rect">
            <a:avLst/>
          </a:prstGeom>
          <a:noFill/>
        </p:spPr>
        <p:txBody>
          <a:bodyPr wrap="square" rtlCol="0">
            <a:spAutoFit/>
          </a:bodyPr>
          <a:lstStyle/>
          <a:p>
            <a:pPr algn="ctr"/>
            <a:r>
              <a:rPr lang="de-CH" sz="2800" b="1" dirty="0">
                <a:effectLst>
                  <a:outerShdw blurRad="38100" dist="38100" dir="2700000" algn="tl">
                    <a:srgbClr val="000000">
                      <a:alpha val="43137"/>
                    </a:srgbClr>
                  </a:outerShdw>
                </a:effectLst>
              </a:rPr>
              <a:t>a). Common </a:t>
            </a:r>
            <a:r>
              <a:rPr lang="de-CH" sz="2800" b="1" dirty="0" err="1">
                <a:effectLst>
                  <a:outerShdw blurRad="38100" dist="38100" dir="2700000" algn="tl">
                    <a:srgbClr val="000000">
                      <a:alpha val="43137"/>
                    </a:srgbClr>
                  </a:outerShdw>
                </a:effectLst>
              </a:rPr>
              <a:t>AEoI</a:t>
            </a:r>
            <a:r>
              <a:rPr lang="de-CH" sz="2800" b="1" dirty="0">
                <a:effectLst>
                  <a:outerShdw blurRad="38100" dist="38100" dir="2700000" algn="tl">
                    <a:srgbClr val="000000">
                      <a:alpha val="43137"/>
                    </a:srgbClr>
                  </a:outerShdw>
                </a:effectLst>
              </a:rPr>
              <a:t> </a:t>
            </a:r>
            <a:r>
              <a:rPr lang="de-CH" sz="2800" b="1" dirty="0" err="1">
                <a:effectLst>
                  <a:outerShdw blurRad="38100" dist="38100" dir="2700000" algn="tl">
                    <a:srgbClr val="000000">
                      <a:alpha val="43137"/>
                    </a:srgbClr>
                  </a:outerShdw>
                </a:effectLst>
              </a:rPr>
              <a:t>misinterpretations</a:t>
            </a:r>
            <a:endParaRPr lang="de-CH" sz="2800" b="1"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E54EB695-B4DA-BDC8-1110-22C60C11EF2E}"/>
              </a:ext>
            </a:extLst>
          </p:cNvPr>
          <p:cNvSpPr/>
          <p:nvPr/>
        </p:nvSpPr>
        <p:spPr>
          <a:xfrm>
            <a:off x="3612204" y="673311"/>
            <a:ext cx="4649822" cy="369332"/>
          </a:xfrm>
          <a:prstGeom prst="rect">
            <a:avLst/>
          </a:prstGeom>
          <a:noFill/>
          <a:ln>
            <a:noFill/>
          </a:ln>
        </p:spPr>
        <p:txBody>
          <a:bodyPr wrap="square">
            <a:spAutoFit/>
          </a:bodyPr>
          <a:lstStyle/>
          <a:p>
            <a:pPr algn="ctr"/>
            <a:r>
              <a:rPr lang="en-GB" b="1" dirty="0"/>
              <a:t>CRS FI need not be regulated</a:t>
            </a:r>
          </a:p>
        </p:txBody>
      </p:sp>
      <p:sp>
        <p:nvSpPr>
          <p:cNvPr id="5" name="TextBox 4">
            <a:extLst>
              <a:ext uri="{FF2B5EF4-FFF2-40B4-BE49-F238E27FC236}">
                <a16:creationId xmlns:a16="http://schemas.microsoft.com/office/drawing/2014/main" id="{B9EB4950-9D86-3B61-64CE-97453337A765}"/>
              </a:ext>
            </a:extLst>
          </p:cNvPr>
          <p:cNvSpPr txBox="1"/>
          <p:nvPr/>
        </p:nvSpPr>
        <p:spPr>
          <a:xfrm>
            <a:off x="590144" y="1329905"/>
            <a:ext cx="11115473" cy="4258666"/>
          </a:xfrm>
          <a:prstGeom prst="rect">
            <a:avLst/>
          </a:prstGeom>
          <a:noFill/>
        </p:spPr>
        <p:txBody>
          <a:bodyPr wrap="square">
            <a:spAutoFit/>
          </a:bodyPr>
          <a:lstStyle/>
          <a:p>
            <a:pPr marL="285750" indent="-285750">
              <a:lnSpc>
                <a:spcPct val="150000"/>
              </a:lnSpc>
              <a:spcAft>
                <a:spcPts val="800"/>
              </a:spcAft>
              <a:buSzPct val="67000"/>
              <a:buFont typeface="Wingdings" panose="05000000000000000000" pitchFamily="2" charset="2"/>
              <a:buChar char="v"/>
            </a:pPr>
            <a:r>
              <a:rPr lang="en-US" sz="1800" kern="150" dirty="0">
                <a:effectLst/>
                <a:latin typeface="Aptos" panose="020B0004020202020204" pitchFamily="34" charset="0"/>
                <a:ea typeface="Aptos" panose="020B0004020202020204" pitchFamily="34" charset="0"/>
                <a:cs typeface="Times New Roman" panose="02020603050405020304" pitchFamily="18" charset="0"/>
              </a:rPr>
              <a:t>The term “Financial Institution” means a Custodial Institution, a Depository Institution, an Investment Entity, or a Specified Insurance Company</a:t>
            </a:r>
          </a:p>
          <a:p>
            <a:pPr marL="285750" indent="-285750">
              <a:lnSpc>
                <a:spcPct val="150000"/>
              </a:lnSpc>
              <a:spcAft>
                <a:spcPts val="800"/>
              </a:spcAft>
              <a:buSzPct val="67000"/>
              <a:buFont typeface="Wingdings" panose="05000000000000000000" pitchFamily="2" charset="2"/>
              <a:buChar char="v"/>
            </a:pPr>
            <a:endParaRPr lang="de-CH" sz="1600" kern="15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50000"/>
              </a:lnSpc>
              <a:spcAft>
                <a:spcPts val="800"/>
              </a:spcAft>
              <a:buSzPct val="67000"/>
              <a:buFont typeface="Wingdings" panose="05000000000000000000" pitchFamily="2" charset="2"/>
              <a:buChar char="v"/>
            </a:pPr>
            <a:r>
              <a:rPr lang="en-US" sz="1800" kern="150" dirty="0">
                <a:effectLst/>
                <a:latin typeface="Aptos" panose="020B0004020202020204" pitchFamily="34" charset="0"/>
                <a:ea typeface="Aptos" panose="020B0004020202020204" pitchFamily="34" charset="0"/>
                <a:cs typeface="Times New Roman" panose="02020603050405020304" pitchFamily="18" charset="0"/>
              </a:rPr>
              <a:t>Whether an Entity is subject to financial laws and regulations of a Participating Jurisdiction or is subject to supervision and examination by agencies having regulatory oversight of Financial Institutions, is relevant to, but not necessarily determinative of, whether that Entity qualifies as a Financial Institution</a:t>
            </a:r>
          </a:p>
          <a:p>
            <a:pPr marL="285750" indent="-285750">
              <a:lnSpc>
                <a:spcPct val="150000"/>
              </a:lnSpc>
              <a:spcAft>
                <a:spcPts val="800"/>
              </a:spcAft>
              <a:buSzPct val="67000"/>
              <a:buFont typeface="Wingdings" panose="05000000000000000000" pitchFamily="2" charset="2"/>
              <a:buChar char="v"/>
            </a:pPr>
            <a:endParaRPr lang="en-US" sz="1800" kern="15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50000"/>
              </a:lnSpc>
              <a:spcAft>
                <a:spcPts val="800"/>
              </a:spcAft>
              <a:buSzPct val="67000"/>
              <a:buFont typeface="Wingdings" panose="05000000000000000000" pitchFamily="2" charset="2"/>
              <a:buChar char="v"/>
            </a:pPr>
            <a:r>
              <a:rPr lang="en-US" kern="150" dirty="0">
                <a:latin typeface="Aptos" panose="020B0004020202020204" pitchFamily="34" charset="0"/>
                <a:ea typeface="Aptos" panose="020B0004020202020204" pitchFamily="34" charset="0"/>
                <a:cs typeface="Times New Roman" panose="02020603050405020304" pitchFamily="18" charset="0"/>
              </a:rPr>
              <a:t>Only Canada requires CRS FIs to be regulated </a:t>
            </a:r>
          </a:p>
          <a:p>
            <a:pPr marL="742950" lvl="1" indent="-285750">
              <a:lnSpc>
                <a:spcPct val="150000"/>
              </a:lnSpc>
              <a:spcAft>
                <a:spcPts val="800"/>
              </a:spcAft>
              <a:buSzPct val="67000"/>
              <a:buFont typeface="Symbol" panose="05050102010706020507" pitchFamily="18" charset="2"/>
              <a:buChar char="-"/>
            </a:pPr>
            <a:r>
              <a:rPr lang="en-US" kern="150" dirty="0">
                <a:latin typeface="Aptos" panose="020B0004020202020204" pitchFamily="34" charset="0"/>
                <a:ea typeface="Aptos" panose="020B0004020202020204" pitchFamily="34" charset="0"/>
                <a:cs typeface="Times New Roman" panose="02020603050405020304" pitchFamily="18" charset="0"/>
              </a:rPr>
              <a:t>Netherlands and Luxembourg dropped this requirement upon pressure from OECD</a:t>
            </a:r>
            <a:endParaRPr lang="de-CH" sz="1600" kern="15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C30A3E4-8348-4DF8-C39F-0937F5E3F79A}"/>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6</a:t>
            </a:fld>
            <a:endParaRPr lang="de-CH" dirty="0"/>
          </a:p>
        </p:txBody>
      </p:sp>
    </p:spTree>
    <p:extLst>
      <p:ext uri="{BB962C8B-B14F-4D97-AF65-F5344CB8AC3E}">
        <p14:creationId xmlns:p14="http://schemas.microsoft.com/office/powerpoint/2010/main" val="3188744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1B791-A929-B39B-C1A2-0EFC91E63DEE}"/>
              </a:ext>
            </a:extLst>
          </p:cNvPr>
          <p:cNvSpPr txBox="1"/>
          <p:nvPr/>
        </p:nvSpPr>
        <p:spPr>
          <a:xfrm>
            <a:off x="214241" y="1160908"/>
            <a:ext cx="9792278" cy="3139321"/>
          </a:xfrm>
          <a:prstGeom prst="rect">
            <a:avLst/>
          </a:prstGeom>
          <a:noFill/>
        </p:spPr>
        <p:txBody>
          <a:bodyPr wrap="square">
            <a:spAutoFit/>
          </a:bodyPr>
          <a:lstStyle/>
          <a:p>
            <a:pPr marL="285750" indent="-285750">
              <a:buFont typeface="Arial" panose="020B0604020202020204" pitchFamily="34" charset="0"/>
              <a:buChar char="•"/>
            </a:pPr>
            <a:r>
              <a:rPr lang="en-GB" dirty="0"/>
              <a:t>For US taxes 80% ownership or under common ownership, for FATCA reduced to 50% for FFIs</a:t>
            </a:r>
          </a:p>
          <a:p>
            <a:pPr marL="285750" indent="-285750">
              <a:buFont typeface="Arial" panose="020B0604020202020204" pitchFamily="34" charset="0"/>
              <a:buChar char="•"/>
            </a:pPr>
            <a:r>
              <a:rPr lang="en-GB" dirty="0"/>
              <a:t>FFIs that are part of an EAG must ensure all members comply with FATCA, where a "Lead FI" manages the registration process for the entire group, streamlining compliance Anti-Inversion Rules moving US company's headquarters to a foreign country to reduce US taxes</a:t>
            </a:r>
          </a:p>
          <a:p>
            <a:pPr marL="285750" indent="-285750">
              <a:buFont typeface="Arial" panose="020B0604020202020204" pitchFamily="34" charset="0"/>
              <a:buChar char="•"/>
            </a:pPr>
            <a:r>
              <a:rPr lang="en-GB" dirty="0"/>
              <a:t>O</a:t>
            </a:r>
            <a:r>
              <a:rPr lang="en-GB" noProof="0" dirty="0"/>
              <a:t>ne rotten apple spoils the barrel - </a:t>
            </a:r>
            <a:r>
              <a:rPr lang="en-GB" noProof="0" dirty="0" err="1"/>
              <a:t>i</a:t>
            </a:r>
            <a:r>
              <a:rPr lang="en-GB" dirty="0"/>
              <a:t>f one member of an EAG is a non-participating FFI, then all members of EAG are non-participating FFIs (30% penalty withholding)</a:t>
            </a:r>
            <a:endParaRPr lang="en-GB" noProof="0" dirty="0"/>
          </a:p>
          <a:p>
            <a:pPr marL="285750" indent="-285750">
              <a:buFont typeface="Arial" panose="020B0604020202020204" pitchFamily="34" charset="0"/>
              <a:buChar char="•"/>
            </a:pPr>
            <a:r>
              <a:rPr lang="en-GB" noProof="0" dirty="0"/>
              <a:t>Registering the trust and underlying entity as an EAG depends on a formal election for non-corporate entities</a:t>
            </a:r>
          </a:p>
          <a:p>
            <a:pPr marL="285750" indent="-285750">
              <a:buFont typeface="Arial" panose="020B0604020202020204" pitchFamily="34" charset="0"/>
              <a:buChar char="•"/>
            </a:pPr>
            <a:r>
              <a:rPr lang="en-GB" noProof="0" dirty="0"/>
              <a:t>Only a corporation can automatically  be treat</a:t>
            </a:r>
            <a:r>
              <a:rPr lang="en-GB" dirty="0"/>
              <a:t>ed </a:t>
            </a:r>
            <a:r>
              <a:rPr lang="en-GB" noProof="0" dirty="0"/>
              <a:t>as the common parent of an EAG.</a:t>
            </a:r>
          </a:p>
          <a:p>
            <a:pPr marL="742950" lvl="1" indent="-285750">
              <a:buSzPct val="67000"/>
              <a:buFont typeface="Wingdings" panose="05000000000000000000" pitchFamily="2" charset="2"/>
              <a:buChar char="Ø"/>
            </a:pPr>
            <a:r>
              <a:rPr lang="en-GB" noProof="0" dirty="0"/>
              <a:t>Non-corporations </a:t>
            </a:r>
            <a:r>
              <a:rPr lang="en-GB" dirty="0"/>
              <a:t>(</a:t>
            </a:r>
            <a:r>
              <a:rPr lang="en-GB" noProof="0" dirty="0"/>
              <a:t>trust or partnerships) -  would not automatically be an EAG as parent</a:t>
            </a:r>
          </a:p>
          <a:p>
            <a:pPr marL="742950" lvl="1" indent="-285750">
              <a:buSzPct val="67000"/>
              <a:buFont typeface="Wingdings" panose="05000000000000000000" pitchFamily="2" charset="2"/>
              <a:buChar char="Ø"/>
            </a:pPr>
            <a:r>
              <a:rPr lang="en-GB" noProof="0" dirty="0"/>
              <a:t>However, the regulations provide an election that changes this treatment</a:t>
            </a:r>
          </a:p>
        </p:txBody>
      </p:sp>
      <p:sp>
        <p:nvSpPr>
          <p:cNvPr id="4" name="Title">
            <a:extLst>
              <a:ext uri="{FF2B5EF4-FFF2-40B4-BE49-F238E27FC236}">
                <a16:creationId xmlns:a16="http://schemas.microsoft.com/office/drawing/2014/main" id="{B545AAC5-58F2-9EAA-F9AA-E5C95E135E70}"/>
              </a:ext>
            </a:extLst>
          </p:cNvPr>
          <p:cNvSpPr txBox="1"/>
          <p:nvPr/>
        </p:nvSpPr>
        <p:spPr>
          <a:xfrm>
            <a:off x="1700276" y="55692"/>
            <a:ext cx="8029417" cy="676532"/>
          </a:xfrm>
          <a:prstGeom prst="rect">
            <a:avLst/>
          </a:prstGeom>
          <a:noFill/>
        </p:spPr>
        <p:txBody>
          <a:bodyPr wrap="square" rtlCol="0">
            <a:spAutoFit/>
          </a:bodyPr>
          <a:lstStyle/>
          <a:p>
            <a:pPr algn="ctr">
              <a:lnSpc>
                <a:spcPct val="150000"/>
              </a:lnSpc>
            </a:pPr>
            <a:r>
              <a:rPr lang="de-CH" sz="2800" b="1" dirty="0">
                <a:effectLst>
                  <a:outerShdw blurRad="38100" dist="38100" dir="2700000" algn="tl">
                    <a:srgbClr val="000000">
                      <a:alpha val="43137"/>
                    </a:srgbClr>
                  </a:outerShdw>
                </a:effectLst>
              </a:rPr>
              <a:t>a). Common </a:t>
            </a:r>
            <a:r>
              <a:rPr lang="de-CH" sz="2800" b="1" dirty="0" err="1">
                <a:effectLst>
                  <a:outerShdw blurRad="38100" dist="38100" dir="2700000" algn="tl">
                    <a:srgbClr val="000000">
                      <a:alpha val="43137"/>
                    </a:srgbClr>
                  </a:outerShdw>
                </a:effectLst>
              </a:rPr>
              <a:t>AEoI</a:t>
            </a:r>
            <a:r>
              <a:rPr lang="de-CH" sz="2800" b="1" dirty="0">
                <a:effectLst>
                  <a:outerShdw blurRad="38100" dist="38100" dir="2700000" algn="tl">
                    <a:srgbClr val="000000">
                      <a:alpha val="43137"/>
                    </a:srgbClr>
                  </a:outerShdw>
                </a:effectLst>
              </a:rPr>
              <a:t> </a:t>
            </a:r>
            <a:r>
              <a:rPr lang="en-GB" sz="2800" b="1" noProof="0" dirty="0">
                <a:effectLst>
                  <a:outerShdw blurRad="38100" dist="38100" dir="2700000" algn="tl">
                    <a:srgbClr val="000000">
                      <a:alpha val="43137"/>
                    </a:srgbClr>
                  </a:outerShdw>
                </a:effectLst>
              </a:rPr>
              <a:t>misinterpretation</a:t>
            </a:r>
            <a:endParaRPr lang="en-GB" b="1" dirty="0"/>
          </a:p>
        </p:txBody>
      </p:sp>
      <p:sp>
        <p:nvSpPr>
          <p:cNvPr id="5" name="TextBox 4">
            <a:extLst>
              <a:ext uri="{FF2B5EF4-FFF2-40B4-BE49-F238E27FC236}">
                <a16:creationId xmlns:a16="http://schemas.microsoft.com/office/drawing/2014/main" id="{1F7F80C6-7E90-5CA7-6EE7-8752C3E24EDB}"/>
              </a:ext>
            </a:extLst>
          </p:cNvPr>
          <p:cNvSpPr txBox="1"/>
          <p:nvPr/>
        </p:nvSpPr>
        <p:spPr>
          <a:xfrm>
            <a:off x="2775626" y="791576"/>
            <a:ext cx="6783653" cy="369332"/>
          </a:xfrm>
          <a:prstGeom prst="rect">
            <a:avLst/>
          </a:prstGeom>
          <a:noFill/>
        </p:spPr>
        <p:txBody>
          <a:bodyPr wrap="square">
            <a:spAutoFit/>
          </a:bodyPr>
          <a:lstStyle/>
          <a:p>
            <a:r>
              <a:rPr lang="en-GB" b="1" dirty="0"/>
              <a:t>Election for Non-Corporate Entities as parent in EAG for FATCA</a:t>
            </a:r>
            <a:endParaRPr lang="en-GB" b="1" noProof="0" dirty="0"/>
          </a:p>
        </p:txBody>
      </p:sp>
      <p:pic>
        <p:nvPicPr>
          <p:cNvPr id="6" name="Picture 5">
            <a:extLst>
              <a:ext uri="{FF2B5EF4-FFF2-40B4-BE49-F238E27FC236}">
                <a16:creationId xmlns:a16="http://schemas.microsoft.com/office/drawing/2014/main" id="{7160C6CB-1E49-BF44-7D3C-CD80DE6A3FC5}"/>
              </a:ext>
            </a:extLst>
          </p:cNvPr>
          <p:cNvPicPr>
            <a:picLocks noChangeAspect="1"/>
          </p:cNvPicPr>
          <p:nvPr/>
        </p:nvPicPr>
        <p:blipFill>
          <a:blip r:embed="rId2"/>
          <a:stretch>
            <a:fillRect/>
          </a:stretch>
        </p:blipFill>
        <p:spPr>
          <a:xfrm>
            <a:off x="9893155" y="1271081"/>
            <a:ext cx="2247480" cy="2250332"/>
          </a:xfrm>
          <a:prstGeom prst="rect">
            <a:avLst/>
          </a:prstGeom>
        </p:spPr>
      </p:pic>
      <p:sp>
        <p:nvSpPr>
          <p:cNvPr id="10" name="TextBox 9">
            <a:extLst>
              <a:ext uri="{FF2B5EF4-FFF2-40B4-BE49-F238E27FC236}">
                <a16:creationId xmlns:a16="http://schemas.microsoft.com/office/drawing/2014/main" id="{9247FE74-54E6-579E-3FC9-9C42F15F593F}"/>
              </a:ext>
            </a:extLst>
          </p:cNvPr>
          <p:cNvSpPr txBox="1"/>
          <p:nvPr/>
        </p:nvSpPr>
        <p:spPr>
          <a:xfrm>
            <a:off x="305031" y="4531689"/>
            <a:ext cx="11977759" cy="1477328"/>
          </a:xfrm>
          <a:prstGeom prst="rect">
            <a:avLst/>
          </a:prstGeom>
          <a:noFill/>
        </p:spPr>
        <p:txBody>
          <a:bodyPr wrap="square">
            <a:spAutoFit/>
          </a:bodyPr>
          <a:lstStyle/>
          <a:p>
            <a:pPr>
              <a:buSzPct val="100000"/>
            </a:pPr>
            <a:r>
              <a:rPr lang="en-GB" b="1" noProof="0" dirty="0"/>
              <a:t>Election for non-corporate </a:t>
            </a:r>
            <a:r>
              <a:rPr lang="en-GB" b="1" dirty="0"/>
              <a:t>entities</a:t>
            </a:r>
            <a:r>
              <a:rPr lang="en-GB" b="1" noProof="0" dirty="0"/>
              <a:t> as parent in EAG: </a:t>
            </a:r>
          </a:p>
          <a:p>
            <a:pPr marL="447675" lvl="2" indent="-357188">
              <a:buSzPct val="67000"/>
              <a:buFont typeface="Wingdings" panose="05000000000000000000" pitchFamily="2" charset="2"/>
              <a:buChar char="v"/>
            </a:pPr>
            <a:r>
              <a:rPr lang="en-GB" noProof="0" dirty="0"/>
              <a:t>IRS </a:t>
            </a:r>
            <a:r>
              <a:rPr lang="en-GB" dirty="0"/>
              <a:t>regulations state that an entity other than a corporation may </a:t>
            </a:r>
            <a:r>
              <a:rPr lang="en-GB" b="1" dirty="0"/>
              <a:t>elect</a:t>
            </a:r>
            <a:r>
              <a:rPr lang="en-GB" dirty="0"/>
              <a:t> to be treated as the common parent entity for determining the composition of an EAG</a:t>
            </a:r>
          </a:p>
          <a:p>
            <a:pPr marL="447675" lvl="2" indent="-357188">
              <a:buSzPct val="67000"/>
              <a:buFont typeface="Wingdings" panose="05000000000000000000" pitchFamily="2" charset="2"/>
              <a:buChar char="v"/>
            </a:pPr>
            <a:r>
              <a:rPr lang="en-GB" dirty="0"/>
              <a:t>This indicates </a:t>
            </a:r>
            <a:r>
              <a:rPr lang="en-GB" noProof="0" dirty="0"/>
              <a:t> that your SPV Custodial Institution trust is not  part of an EAG but is if optional formal election made.</a:t>
            </a:r>
          </a:p>
          <a:p>
            <a:pPr marL="447675" lvl="2" indent="-357188">
              <a:buSzPct val="67000"/>
              <a:buFont typeface="Wingdings" panose="05000000000000000000" pitchFamily="2" charset="2"/>
              <a:buChar char="v"/>
            </a:pPr>
            <a:r>
              <a:rPr lang="en-GB" noProof="0" dirty="0"/>
              <a:t>Authoritative source for this rule and election is 26 CFR § 1.1471-5(</a:t>
            </a:r>
            <a:r>
              <a:rPr lang="en-GB" noProof="0" dirty="0" err="1"/>
              <a:t>i</a:t>
            </a:r>
            <a:r>
              <a:rPr lang="en-GB" noProof="0" dirty="0"/>
              <a:t>)(10)</a:t>
            </a:r>
          </a:p>
        </p:txBody>
      </p:sp>
      <p:sp>
        <p:nvSpPr>
          <p:cNvPr id="2" name="TextBox 1">
            <a:extLst>
              <a:ext uri="{FF2B5EF4-FFF2-40B4-BE49-F238E27FC236}">
                <a16:creationId xmlns:a16="http://schemas.microsoft.com/office/drawing/2014/main" id="{DC141BAE-47C0-0377-FF86-FC6597F62B00}"/>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7</a:t>
            </a:fld>
            <a:endParaRPr lang="de-CH" dirty="0"/>
          </a:p>
        </p:txBody>
      </p:sp>
    </p:spTree>
    <p:extLst>
      <p:ext uri="{BB962C8B-B14F-4D97-AF65-F5344CB8AC3E}">
        <p14:creationId xmlns:p14="http://schemas.microsoft.com/office/powerpoint/2010/main" val="89064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401D9-30DB-EFC9-7A49-1B4BC7E167FE}"/>
            </a:ext>
          </a:extLst>
        </p:cNvPr>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84BEAC48-DEB3-AD98-CA8A-362FDFA61CBF}"/>
              </a:ext>
            </a:extLst>
          </p:cNvPr>
          <p:cNvCxnSpPr>
            <a:cxnSpLocks/>
          </p:cNvCxnSpPr>
          <p:nvPr/>
        </p:nvCxnSpPr>
        <p:spPr>
          <a:xfrm flipH="1">
            <a:off x="7029211" y="3149472"/>
            <a:ext cx="1157506" cy="0"/>
          </a:xfrm>
          <a:prstGeom prst="straightConnector1">
            <a:avLst/>
          </a:prstGeom>
          <a:ln w="28575">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4AE6502-E0A0-3F53-6F0F-07B3D42B6929}"/>
              </a:ext>
            </a:extLst>
          </p:cNvPr>
          <p:cNvSpPr>
            <a:spLocks noGrp="1"/>
          </p:cNvSpPr>
          <p:nvPr>
            <p:ph type="sldNum" sz="quarter" idx="12"/>
          </p:nvPr>
        </p:nvSpPr>
        <p:spPr>
          <a:xfrm>
            <a:off x="11463950" y="6956694"/>
            <a:ext cx="422295" cy="365125"/>
          </a:xfrm>
        </p:spPr>
        <p:txBody>
          <a:bodyPr/>
          <a:lstStyle/>
          <a:p>
            <a:fld id="{A3A487CF-3D6F-47DB-B74A-F2A9A85FDE29}" type="slidenum">
              <a:rPr lang="en-GB" smtClean="0"/>
              <a:t>8</a:t>
            </a:fld>
            <a:endParaRPr lang="en-GB"/>
          </a:p>
        </p:txBody>
      </p:sp>
      <p:sp>
        <p:nvSpPr>
          <p:cNvPr id="3" name="TextBox 2">
            <a:extLst>
              <a:ext uri="{FF2B5EF4-FFF2-40B4-BE49-F238E27FC236}">
                <a16:creationId xmlns:a16="http://schemas.microsoft.com/office/drawing/2014/main" id="{346E0A54-0A69-3ABE-2F83-168E887D22DD}"/>
              </a:ext>
            </a:extLst>
          </p:cNvPr>
          <p:cNvSpPr txBox="1"/>
          <p:nvPr/>
        </p:nvSpPr>
        <p:spPr>
          <a:xfrm>
            <a:off x="3369728" y="-27085"/>
            <a:ext cx="5706895" cy="847027"/>
          </a:xfrm>
          <a:prstGeom prst="rect">
            <a:avLst/>
          </a:prstGeom>
          <a:noFill/>
        </p:spPr>
        <p:txBody>
          <a:bodyPr wrap="square" rtlCol="0">
            <a:spAutoFit/>
          </a:bodyPr>
          <a:lstStyle/>
          <a:p>
            <a:pPr algn="ctr">
              <a:lnSpc>
                <a:spcPct val="175000"/>
              </a:lnSpc>
              <a:buClr>
                <a:srgbClr val="FF0000"/>
              </a:buClr>
              <a:buSzPct val="100000"/>
            </a:pPr>
            <a:r>
              <a:rPr lang="en-GB" sz="3200" b="1" noProof="0" dirty="0"/>
              <a:t>b). Polar bear structure</a:t>
            </a:r>
          </a:p>
        </p:txBody>
      </p:sp>
      <p:sp>
        <p:nvSpPr>
          <p:cNvPr id="8" name="Rectangle 7">
            <a:extLst>
              <a:ext uri="{FF2B5EF4-FFF2-40B4-BE49-F238E27FC236}">
                <a16:creationId xmlns:a16="http://schemas.microsoft.com/office/drawing/2014/main" id="{E1046B89-7652-4733-213B-50A6AE16E7D4}"/>
              </a:ext>
            </a:extLst>
          </p:cNvPr>
          <p:cNvSpPr/>
          <p:nvPr/>
        </p:nvSpPr>
        <p:spPr>
          <a:xfrm>
            <a:off x="4823821" y="2645238"/>
            <a:ext cx="2150666" cy="960994"/>
          </a:xfrm>
          <a:prstGeom prst="rect">
            <a:avLst/>
          </a:prstGeom>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UK non-resident Trust</a:t>
            </a:r>
          </a:p>
          <a:p>
            <a:pPr algn="ctr"/>
            <a:r>
              <a:rPr lang="en-US" sz="1400" dirty="0"/>
              <a:t>(Custodial Institution)</a:t>
            </a:r>
            <a:endParaRPr lang="en-GB" sz="1400" dirty="0"/>
          </a:p>
        </p:txBody>
      </p:sp>
      <p:cxnSp>
        <p:nvCxnSpPr>
          <p:cNvPr id="12" name="Straight Arrow Connector 11">
            <a:extLst>
              <a:ext uri="{FF2B5EF4-FFF2-40B4-BE49-F238E27FC236}">
                <a16:creationId xmlns:a16="http://schemas.microsoft.com/office/drawing/2014/main" id="{BAFE8411-6240-963D-1823-5C629D7C999D}"/>
              </a:ext>
            </a:extLst>
          </p:cNvPr>
          <p:cNvCxnSpPr>
            <a:cxnSpLocks/>
          </p:cNvCxnSpPr>
          <p:nvPr/>
        </p:nvCxnSpPr>
        <p:spPr>
          <a:xfrm flipV="1">
            <a:off x="5987086" y="3675862"/>
            <a:ext cx="0" cy="32400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descr="A picture containing indoor&#10;&#10;Description automatically generated">
            <a:extLst>
              <a:ext uri="{FF2B5EF4-FFF2-40B4-BE49-F238E27FC236}">
                <a16:creationId xmlns:a16="http://schemas.microsoft.com/office/drawing/2014/main" id="{F595B344-C579-E857-679A-925035B24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338" y="2645238"/>
            <a:ext cx="858546" cy="1235317"/>
          </a:xfrm>
          <a:prstGeom prst="rect">
            <a:avLst/>
          </a:prstGeom>
        </p:spPr>
      </p:pic>
      <p:sp>
        <p:nvSpPr>
          <p:cNvPr id="21" name="TextBox 20">
            <a:extLst>
              <a:ext uri="{FF2B5EF4-FFF2-40B4-BE49-F238E27FC236}">
                <a16:creationId xmlns:a16="http://schemas.microsoft.com/office/drawing/2014/main" id="{4309173B-FEF8-7031-4177-4D754DE6499E}"/>
              </a:ext>
            </a:extLst>
          </p:cNvPr>
          <p:cNvSpPr txBox="1"/>
          <p:nvPr/>
        </p:nvSpPr>
        <p:spPr>
          <a:xfrm>
            <a:off x="8959262" y="2980195"/>
            <a:ext cx="1397388" cy="338554"/>
          </a:xfrm>
          <a:prstGeom prst="rect">
            <a:avLst/>
          </a:prstGeom>
          <a:noFill/>
        </p:spPr>
        <p:txBody>
          <a:bodyPr wrap="square" rtlCol="0" anchor="ctr">
            <a:spAutoFit/>
          </a:bodyPr>
          <a:lstStyle/>
          <a:p>
            <a:r>
              <a:rPr lang="en-US" sz="1600" dirty="0"/>
              <a:t>Beneficiaries</a:t>
            </a:r>
            <a:endParaRPr lang="en-GB" sz="1600" dirty="0"/>
          </a:p>
        </p:txBody>
      </p:sp>
      <p:pic>
        <p:nvPicPr>
          <p:cNvPr id="27" name="Picture 26">
            <a:extLst>
              <a:ext uri="{FF2B5EF4-FFF2-40B4-BE49-F238E27FC236}">
                <a16:creationId xmlns:a16="http://schemas.microsoft.com/office/drawing/2014/main" id="{E35F77E5-1DA0-38AA-2C24-97A91B520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216" y="1723603"/>
            <a:ext cx="434013" cy="434013"/>
          </a:xfrm>
          <a:prstGeom prst="rect">
            <a:avLst/>
          </a:prstGeom>
        </p:spPr>
      </p:pic>
      <p:sp>
        <p:nvSpPr>
          <p:cNvPr id="28" name="TextBox 27">
            <a:extLst>
              <a:ext uri="{FF2B5EF4-FFF2-40B4-BE49-F238E27FC236}">
                <a16:creationId xmlns:a16="http://schemas.microsoft.com/office/drawing/2014/main" id="{A7B26311-B338-E590-DC88-A0B3ABA9F210}"/>
              </a:ext>
            </a:extLst>
          </p:cNvPr>
          <p:cNvSpPr txBox="1"/>
          <p:nvPr/>
        </p:nvSpPr>
        <p:spPr>
          <a:xfrm>
            <a:off x="3610958" y="1469903"/>
            <a:ext cx="2022077" cy="584775"/>
          </a:xfrm>
          <a:prstGeom prst="rect">
            <a:avLst/>
          </a:prstGeom>
          <a:noFill/>
        </p:spPr>
        <p:txBody>
          <a:bodyPr wrap="square" rtlCol="0">
            <a:spAutoFit/>
          </a:bodyPr>
          <a:lstStyle/>
          <a:p>
            <a:pPr algn="ctr"/>
            <a:r>
              <a:rPr lang="en-US" sz="1600" dirty="0"/>
              <a:t>Individual Trustee</a:t>
            </a:r>
            <a:endParaRPr lang="en-GB" sz="1600" dirty="0"/>
          </a:p>
          <a:p>
            <a:pPr algn="ctr"/>
            <a:r>
              <a:rPr lang="en-US" sz="1600" dirty="0"/>
              <a:t>(Svalbard Resident)</a:t>
            </a:r>
          </a:p>
        </p:txBody>
      </p:sp>
      <p:cxnSp>
        <p:nvCxnSpPr>
          <p:cNvPr id="29" name="Straight Connector 28">
            <a:extLst>
              <a:ext uri="{FF2B5EF4-FFF2-40B4-BE49-F238E27FC236}">
                <a16:creationId xmlns:a16="http://schemas.microsoft.com/office/drawing/2014/main" id="{CEC5F88C-4DBC-3F29-BB4C-8B52AB18383A}"/>
              </a:ext>
            </a:extLst>
          </p:cNvPr>
          <p:cNvCxnSpPr>
            <a:cxnSpLocks/>
            <a:endCxn id="8" idx="0"/>
          </p:cNvCxnSpPr>
          <p:nvPr/>
        </p:nvCxnSpPr>
        <p:spPr>
          <a:xfrm>
            <a:off x="5899154" y="2240310"/>
            <a:ext cx="0" cy="404928"/>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7" name="Trust bank" descr="A picture containing building, outdoor, sitting, front&#10;&#10;Description automatically generated">
            <a:extLst>
              <a:ext uri="{FF2B5EF4-FFF2-40B4-BE49-F238E27FC236}">
                <a16:creationId xmlns:a16="http://schemas.microsoft.com/office/drawing/2014/main" id="{39CEECC6-D68F-CDBF-5888-8B67E0E6240C}"/>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336661" y="5262696"/>
            <a:ext cx="1518678" cy="1121711"/>
          </a:xfrm>
          <a:prstGeom prst="rect">
            <a:avLst/>
          </a:prstGeom>
        </p:spPr>
      </p:pic>
      <p:cxnSp>
        <p:nvCxnSpPr>
          <p:cNvPr id="4" name="Straight Arrow Connector 3">
            <a:extLst>
              <a:ext uri="{FF2B5EF4-FFF2-40B4-BE49-F238E27FC236}">
                <a16:creationId xmlns:a16="http://schemas.microsoft.com/office/drawing/2014/main" id="{18B5E305-AEC6-E602-3C36-9E5E0EC625FD}"/>
              </a:ext>
            </a:extLst>
          </p:cNvPr>
          <p:cNvCxnSpPr>
            <a:cxnSpLocks/>
          </p:cNvCxnSpPr>
          <p:nvPr/>
        </p:nvCxnSpPr>
        <p:spPr>
          <a:xfrm flipH="1">
            <a:off x="3467824" y="3125735"/>
            <a:ext cx="1224000" cy="0"/>
          </a:xfrm>
          <a:prstGeom prst="straightConnector1">
            <a:avLst/>
          </a:prstGeom>
          <a:ln w="28575">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178F4-B6F9-0ADD-7763-9FA1EB3394A4}"/>
              </a:ext>
            </a:extLst>
          </p:cNvPr>
          <p:cNvSpPr txBox="1"/>
          <p:nvPr/>
        </p:nvSpPr>
        <p:spPr>
          <a:xfrm>
            <a:off x="2073793" y="2924342"/>
            <a:ext cx="1001274" cy="338554"/>
          </a:xfrm>
          <a:prstGeom prst="rect">
            <a:avLst/>
          </a:prstGeom>
          <a:noFill/>
        </p:spPr>
        <p:txBody>
          <a:bodyPr wrap="square" rtlCol="0" anchor="ctr">
            <a:spAutoFit/>
          </a:bodyPr>
          <a:lstStyle/>
          <a:p>
            <a:r>
              <a:rPr lang="en-US" sz="1600" dirty="0"/>
              <a:t>Settlor</a:t>
            </a:r>
            <a:endParaRPr lang="en-GB" sz="1600" dirty="0"/>
          </a:p>
        </p:txBody>
      </p:sp>
      <p:pic>
        <p:nvPicPr>
          <p:cNvPr id="10" name="Picture 9" descr="A white character holding a blue and white bag&#10;&#10;Description automatically generated">
            <a:extLst>
              <a:ext uri="{FF2B5EF4-FFF2-40B4-BE49-F238E27FC236}">
                <a16:creationId xmlns:a16="http://schemas.microsoft.com/office/drawing/2014/main" id="{B3BC7B59-54ED-3F75-8FE8-00C114619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341" y="2557031"/>
            <a:ext cx="727483" cy="1159335"/>
          </a:xfrm>
          <a:prstGeom prst="rect">
            <a:avLst/>
          </a:prstGeom>
        </p:spPr>
      </p:pic>
      <p:pic>
        <p:nvPicPr>
          <p:cNvPr id="9" name="Picture 8" descr="A picture containing cake, sitting, indoor, white&#10;&#10;Description automatically generated">
            <a:extLst>
              <a:ext uri="{FF2B5EF4-FFF2-40B4-BE49-F238E27FC236}">
                <a16:creationId xmlns:a16="http://schemas.microsoft.com/office/drawing/2014/main" id="{A1B0C3F7-1B72-5D1E-851E-1CB7FF89A9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977" y="4058235"/>
            <a:ext cx="894171" cy="894171"/>
          </a:xfrm>
          <a:prstGeom prst="ellipse">
            <a:avLst/>
          </a:prstGeom>
          <a:ln w="317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B85ABF34-B8A1-7177-D488-FFC75420ABC0}"/>
              </a:ext>
            </a:extLst>
          </p:cNvPr>
          <p:cNvSpPr txBox="1"/>
          <p:nvPr/>
        </p:nvSpPr>
        <p:spPr>
          <a:xfrm>
            <a:off x="8959262" y="4129767"/>
            <a:ext cx="1705726" cy="646331"/>
          </a:xfrm>
          <a:prstGeom prst="rect">
            <a:avLst/>
          </a:prstGeom>
          <a:noFill/>
        </p:spPr>
        <p:txBody>
          <a:bodyPr wrap="square" rtlCol="0">
            <a:spAutoFit/>
          </a:bodyPr>
          <a:lstStyle/>
          <a:p>
            <a:pPr algn="ctr"/>
            <a:r>
              <a:rPr lang="en-US" dirty="0">
                <a:solidFill>
                  <a:srgbClr val="539C36"/>
                </a:solidFill>
              </a:rPr>
              <a:t>FI discretionary asset manager</a:t>
            </a:r>
            <a:endParaRPr lang="en-GB" sz="1400" dirty="0">
              <a:solidFill>
                <a:srgbClr val="539C36"/>
              </a:solidFill>
            </a:endParaRPr>
          </a:p>
        </p:txBody>
      </p:sp>
      <p:cxnSp>
        <p:nvCxnSpPr>
          <p:cNvPr id="17" name="Straight Arrow Connector 16">
            <a:extLst>
              <a:ext uri="{FF2B5EF4-FFF2-40B4-BE49-F238E27FC236}">
                <a16:creationId xmlns:a16="http://schemas.microsoft.com/office/drawing/2014/main" id="{BBCE6B80-2F16-42BD-F527-19B947A74D77}"/>
              </a:ext>
            </a:extLst>
          </p:cNvPr>
          <p:cNvCxnSpPr>
            <a:cxnSpLocks/>
          </p:cNvCxnSpPr>
          <p:nvPr/>
        </p:nvCxnSpPr>
        <p:spPr>
          <a:xfrm>
            <a:off x="7258617" y="4452933"/>
            <a:ext cx="698694" cy="0"/>
          </a:xfrm>
          <a:prstGeom prst="straightConnector1">
            <a:avLst/>
          </a:prstGeom>
          <a:ln w="28575">
            <a:solidFill>
              <a:schemeClr val="accent6">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Graphic 18" descr="Office worker female with solid fill">
            <a:extLst>
              <a:ext uri="{FF2B5EF4-FFF2-40B4-BE49-F238E27FC236}">
                <a16:creationId xmlns:a16="http://schemas.microsoft.com/office/drawing/2014/main" id="{C7550E8E-D03A-1EAB-2DAC-7CAA35C27D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3783" y="1444562"/>
            <a:ext cx="756658" cy="756658"/>
          </a:xfrm>
          <a:prstGeom prst="rect">
            <a:avLst/>
          </a:prstGeom>
        </p:spPr>
      </p:pic>
      <p:cxnSp>
        <p:nvCxnSpPr>
          <p:cNvPr id="31" name="Straight Connector 30">
            <a:extLst>
              <a:ext uri="{FF2B5EF4-FFF2-40B4-BE49-F238E27FC236}">
                <a16:creationId xmlns:a16="http://schemas.microsoft.com/office/drawing/2014/main" id="{F9F2B48A-DCE7-65A2-AC78-74CEB3A113F9}"/>
              </a:ext>
            </a:extLst>
          </p:cNvPr>
          <p:cNvCxnSpPr/>
          <p:nvPr/>
        </p:nvCxnSpPr>
        <p:spPr>
          <a:xfrm>
            <a:off x="5990947" y="5128575"/>
            <a:ext cx="0" cy="2520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9" name="Picture 38" descr="A group of cartoon characters sitting at a table&#10;&#10;Description automatically generated">
            <a:extLst>
              <a:ext uri="{FF2B5EF4-FFF2-40B4-BE49-F238E27FC236}">
                <a16:creationId xmlns:a16="http://schemas.microsoft.com/office/drawing/2014/main" id="{80733CAF-E130-E38A-3381-3A9912EE06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73211" y="4048779"/>
            <a:ext cx="1964792" cy="1046849"/>
          </a:xfrm>
          <a:prstGeom prst="ellipse">
            <a:avLst/>
          </a:prstGeom>
          <a:ln w="127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TextBox 40">
            <a:extLst>
              <a:ext uri="{FF2B5EF4-FFF2-40B4-BE49-F238E27FC236}">
                <a16:creationId xmlns:a16="http://schemas.microsoft.com/office/drawing/2014/main" id="{2A13F268-3C2A-914C-9B8F-40E37F7165A3}"/>
              </a:ext>
            </a:extLst>
          </p:cNvPr>
          <p:cNvSpPr txBox="1"/>
          <p:nvPr/>
        </p:nvSpPr>
        <p:spPr>
          <a:xfrm>
            <a:off x="5920603" y="3588047"/>
            <a:ext cx="605146" cy="461665"/>
          </a:xfrm>
          <a:prstGeom prst="rect">
            <a:avLst/>
          </a:prstGeom>
          <a:noFill/>
        </p:spPr>
        <p:txBody>
          <a:bodyPr wrap="square" rtlCol="0">
            <a:spAutoFit/>
          </a:bodyPr>
          <a:lstStyle/>
          <a:p>
            <a:r>
              <a:rPr lang="de-DE" sz="2400" dirty="0">
                <a:solidFill>
                  <a:srgbClr val="7030A0"/>
                </a:solidFill>
                <a:latin typeface="D3 RoundSquarism" panose="020B0600000000000000" pitchFamily="34" charset="0"/>
              </a:rPr>
              <a:t>2</a:t>
            </a:r>
            <a:endParaRPr lang="en-GB" sz="2400" dirty="0">
              <a:solidFill>
                <a:srgbClr val="7030A0"/>
              </a:solidFill>
              <a:latin typeface="D3 RoundSquarism" panose="020B0600000000000000" pitchFamily="34" charset="0"/>
            </a:endParaRPr>
          </a:p>
        </p:txBody>
      </p:sp>
      <p:sp>
        <p:nvSpPr>
          <p:cNvPr id="43" name="TextBox 42">
            <a:extLst>
              <a:ext uri="{FF2B5EF4-FFF2-40B4-BE49-F238E27FC236}">
                <a16:creationId xmlns:a16="http://schemas.microsoft.com/office/drawing/2014/main" id="{FBB063F4-A7D9-7A1D-A668-FD7FDF84A8BA}"/>
              </a:ext>
            </a:extLst>
          </p:cNvPr>
          <p:cNvSpPr txBox="1"/>
          <p:nvPr/>
        </p:nvSpPr>
        <p:spPr>
          <a:xfrm>
            <a:off x="5955280" y="5023742"/>
            <a:ext cx="491879" cy="461665"/>
          </a:xfrm>
          <a:prstGeom prst="rect">
            <a:avLst/>
          </a:prstGeom>
          <a:noFill/>
        </p:spPr>
        <p:txBody>
          <a:bodyPr wrap="square" rtlCol="0">
            <a:spAutoFit/>
          </a:bodyPr>
          <a:lstStyle/>
          <a:p>
            <a:r>
              <a:rPr lang="de-DE" sz="2400" dirty="0">
                <a:solidFill>
                  <a:srgbClr val="7030A0"/>
                </a:solidFill>
                <a:latin typeface="D3 RoundSquarism" panose="020B0600000000000000" pitchFamily="34" charset="0"/>
              </a:rPr>
              <a:t>1</a:t>
            </a:r>
            <a:endParaRPr lang="en-GB" sz="2400" dirty="0">
              <a:solidFill>
                <a:srgbClr val="7030A0"/>
              </a:solidFill>
              <a:latin typeface="D3 RoundSquarism" panose="020B0600000000000000" pitchFamily="34" charset="0"/>
            </a:endParaRPr>
          </a:p>
        </p:txBody>
      </p:sp>
      <p:sp>
        <p:nvSpPr>
          <p:cNvPr id="44" name="TextBox 43">
            <a:extLst>
              <a:ext uri="{FF2B5EF4-FFF2-40B4-BE49-F238E27FC236}">
                <a16:creationId xmlns:a16="http://schemas.microsoft.com/office/drawing/2014/main" id="{53EE3860-77DF-C08F-8CCF-B7A2D5CA758A}"/>
              </a:ext>
            </a:extLst>
          </p:cNvPr>
          <p:cNvSpPr txBox="1"/>
          <p:nvPr/>
        </p:nvSpPr>
        <p:spPr>
          <a:xfrm>
            <a:off x="5830534" y="2185029"/>
            <a:ext cx="725571" cy="461665"/>
          </a:xfrm>
          <a:prstGeom prst="rect">
            <a:avLst/>
          </a:prstGeom>
          <a:noFill/>
        </p:spPr>
        <p:txBody>
          <a:bodyPr wrap="square" rtlCol="0">
            <a:spAutoFit/>
          </a:bodyPr>
          <a:lstStyle/>
          <a:p>
            <a:r>
              <a:rPr lang="de-DE" sz="2400" dirty="0">
                <a:solidFill>
                  <a:srgbClr val="7030A0"/>
                </a:solidFill>
                <a:latin typeface="D3 RoundSquarism" panose="020B0600000000000000" pitchFamily="34" charset="0"/>
              </a:rPr>
              <a:t>3</a:t>
            </a:r>
            <a:endParaRPr lang="en-GB" sz="2400" dirty="0">
              <a:solidFill>
                <a:srgbClr val="7030A0"/>
              </a:solidFill>
              <a:latin typeface="D3 RoundSquarism" panose="020B0600000000000000" pitchFamily="34" charset="0"/>
            </a:endParaRPr>
          </a:p>
        </p:txBody>
      </p:sp>
      <p:sp>
        <p:nvSpPr>
          <p:cNvPr id="36" name="TextBox 35">
            <a:extLst>
              <a:ext uri="{FF2B5EF4-FFF2-40B4-BE49-F238E27FC236}">
                <a16:creationId xmlns:a16="http://schemas.microsoft.com/office/drawing/2014/main" id="{97EC71D0-83F7-7904-0D5B-88FC32A3CA1F}"/>
              </a:ext>
            </a:extLst>
          </p:cNvPr>
          <p:cNvSpPr txBox="1"/>
          <p:nvPr/>
        </p:nvSpPr>
        <p:spPr>
          <a:xfrm>
            <a:off x="299184" y="5380575"/>
            <a:ext cx="1584814" cy="1077218"/>
          </a:xfrm>
          <a:prstGeom prst="rect">
            <a:avLst/>
          </a:prstGeom>
          <a:noFill/>
          <a:ln>
            <a:solidFill>
              <a:srgbClr val="7030A0"/>
            </a:solidFill>
          </a:ln>
        </p:spPr>
        <p:txBody>
          <a:bodyPr wrap="square" rtlCol="0">
            <a:spAutoFit/>
          </a:bodyPr>
          <a:lstStyle/>
          <a:p>
            <a:pPr marL="358775" indent="-358775"/>
            <a:r>
              <a:rPr lang="de-DE" sz="1600" dirty="0">
                <a:solidFill>
                  <a:srgbClr val="7030A0"/>
                </a:solidFill>
                <a:latin typeface="D3 RoundSquarism" panose="020B0600000000000000" pitchFamily="34" charset="0"/>
              </a:rPr>
              <a:t>? </a:t>
            </a:r>
            <a:r>
              <a:rPr lang="de-DE" sz="1600" dirty="0">
                <a:solidFill>
                  <a:srgbClr val="7030A0"/>
                </a:solidFill>
              </a:rPr>
              <a:t>Potential</a:t>
            </a:r>
            <a:r>
              <a:rPr lang="de-DE" sz="1600" dirty="0">
                <a:solidFill>
                  <a:srgbClr val="7030A0"/>
                </a:solidFill>
                <a:latin typeface="D3 RoundSquarism" panose="020B0600000000000000" pitchFamily="34" charset="0"/>
              </a:rPr>
              <a:t> </a:t>
            </a:r>
            <a:r>
              <a:rPr lang="de-DE" sz="1600" dirty="0">
                <a:solidFill>
                  <a:srgbClr val="7030A0"/>
                </a:solidFill>
              </a:rPr>
              <a:t>Points </a:t>
            </a:r>
            <a:r>
              <a:rPr lang="de-DE" sz="1600" dirty="0" err="1">
                <a:solidFill>
                  <a:srgbClr val="7030A0"/>
                </a:solidFill>
              </a:rPr>
              <a:t>of</a:t>
            </a:r>
            <a:r>
              <a:rPr lang="de-DE" sz="1600" dirty="0">
                <a:solidFill>
                  <a:srgbClr val="7030A0"/>
                </a:solidFill>
              </a:rPr>
              <a:t> AEoI </a:t>
            </a:r>
            <a:r>
              <a:rPr lang="de-DE" sz="1600" dirty="0" err="1">
                <a:solidFill>
                  <a:srgbClr val="7030A0"/>
                </a:solidFill>
              </a:rPr>
              <a:t>reporting</a:t>
            </a:r>
            <a:endParaRPr lang="en-US" sz="1600" dirty="0">
              <a:solidFill>
                <a:srgbClr val="7030A0"/>
              </a:solidFill>
            </a:endParaRPr>
          </a:p>
        </p:txBody>
      </p:sp>
      <p:pic>
        <p:nvPicPr>
          <p:cNvPr id="18" name="Picture 17" descr="A cartoon character wearing a suit and tie&#10;&#10;AI-generated content may be incorrect.">
            <a:extLst>
              <a:ext uri="{FF2B5EF4-FFF2-40B4-BE49-F238E27FC236}">
                <a16:creationId xmlns:a16="http://schemas.microsoft.com/office/drawing/2014/main" id="{CFCC82A0-104F-B376-B511-FF829A30CE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19849" y="4061158"/>
            <a:ext cx="1022912" cy="783551"/>
          </a:xfrm>
          <a:prstGeom prst="rect">
            <a:avLst/>
          </a:prstGeom>
        </p:spPr>
      </p:pic>
      <p:cxnSp>
        <p:nvCxnSpPr>
          <p:cNvPr id="20" name="Straight Arrow Connector 19">
            <a:extLst>
              <a:ext uri="{FF2B5EF4-FFF2-40B4-BE49-F238E27FC236}">
                <a16:creationId xmlns:a16="http://schemas.microsoft.com/office/drawing/2014/main" id="{6235EE11-296D-9909-6716-56C5B6D7F798}"/>
              </a:ext>
            </a:extLst>
          </p:cNvPr>
          <p:cNvCxnSpPr>
            <a:cxnSpLocks/>
          </p:cNvCxnSpPr>
          <p:nvPr/>
        </p:nvCxnSpPr>
        <p:spPr>
          <a:xfrm>
            <a:off x="4189997" y="4561754"/>
            <a:ext cx="864000" cy="0"/>
          </a:xfrm>
          <a:prstGeom prst="straightConnector1">
            <a:avLst/>
          </a:prstGeom>
          <a:ln w="28575">
            <a:solidFill>
              <a:schemeClr val="accent6">
                <a:lumMod val="60000"/>
                <a:lumOff val="4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85813E2-C91F-CC11-5120-AE65B992BDBC}"/>
              </a:ext>
            </a:extLst>
          </p:cNvPr>
          <p:cNvSpPr txBox="1"/>
          <p:nvPr/>
        </p:nvSpPr>
        <p:spPr>
          <a:xfrm>
            <a:off x="1988262" y="4205245"/>
            <a:ext cx="1705726" cy="923330"/>
          </a:xfrm>
          <a:prstGeom prst="rect">
            <a:avLst/>
          </a:prstGeom>
          <a:noFill/>
        </p:spPr>
        <p:txBody>
          <a:bodyPr wrap="square" rtlCol="0">
            <a:spAutoFit/>
          </a:bodyPr>
          <a:lstStyle/>
          <a:p>
            <a:pPr algn="ctr"/>
            <a:r>
              <a:rPr lang="en-US" dirty="0">
                <a:solidFill>
                  <a:srgbClr val="539C36"/>
                </a:solidFill>
              </a:rPr>
              <a:t>Director (Usually client/settlor)</a:t>
            </a:r>
            <a:endParaRPr lang="en-GB" sz="1400" dirty="0">
              <a:solidFill>
                <a:srgbClr val="539C36"/>
              </a:solidFill>
            </a:endParaRPr>
          </a:p>
        </p:txBody>
      </p:sp>
      <p:sp>
        <p:nvSpPr>
          <p:cNvPr id="15" name="TextBox 14">
            <a:extLst>
              <a:ext uri="{FF2B5EF4-FFF2-40B4-BE49-F238E27FC236}">
                <a16:creationId xmlns:a16="http://schemas.microsoft.com/office/drawing/2014/main" id="{2B7B9B0C-EC7F-244F-480A-120CC1BC5672}"/>
              </a:ext>
            </a:extLst>
          </p:cNvPr>
          <p:cNvSpPr txBox="1"/>
          <p:nvPr/>
        </p:nvSpPr>
        <p:spPr>
          <a:xfrm>
            <a:off x="5384082" y="4537618"/>
            <a:ext cx="2004131" cy="461665"/>
          </a:xfrm>
          <a:prstGeom prst="rect">
            <a:avLst/>
          </a:prstGeom>
          <a:noFill/>
        </p:spPr>
        <p:txBody>
          <a:bodyPr wrap="square" rtlCol="0">
            <a:spAutoFit/>
          </a:bodyPr>
          <a:lstStyle/>
          <a:p>
            <a:r>
              <a:rPr lang="en-US" sz="1200" b="1" dirty="0"/>
              <a:t>          Managed    </a:t>
            </a:r>
          </a:p>
          <a:p>
            <a:r>
              <a:rPr lang="en-US" sz="1200" b="1" dirty="0"/>
              <a:t>  Investment Entity</a:t>
            </a:r>
            <a:endParaRPr lang="en-GB" sz="1200" b="1" dirty="0"/>
          </a:p>
        </p:txBody>
      </p:sp>
      <p:sp>
        <p:nvSpPr>
          <p:cNvPr id="6" name="TextBox 5">
            <a:extLst>
              <a:ext uri="{FF2B5EF4-FFF2-40B4-BE49-F238E27FC236}">
                <a16:creationId xmlns:a16="http://schemas.microsoft.com/office/drawing/2014/main" id="{FBCC96B3-19CE-2820-FA0C-7692A7B18574}"/>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8</a:t>
            </a:fld>
            <a:endParaRPr lang="de-CH" dirty="0"/>
          </a:p>
        </p:txBody>
      </p:sp>
    </p:spTree>
    <p:extLst>
      <p:ext uri="{BB962C8B-B14F-4D97-AF65-F5344CB8AC3E}">
        <p14:creationId xmlns:p14="http://schemas.microsoft.com/office/powerpoint/2010/main" val="1211865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EFF35A-D128-D76C-33B7-AA5D3ADEA522}"/>
              </a:ext>
            </a:extLst>
          </p:cNvPr>
          <p:cNvPicPr>
            <a:picLocks noChangeAspect="1"/>
          </p:cNvPicPr>
          <p:nvPr/>
        </p:nvPicPr>
        <p:blipFill>
          <a:blip r:embed="rId2"/>
          <a:stretch>
            <a:fillRect/>
          </a:stretch>
        </p:blipFill>
        <p:spPr>
          <a:xfrm>
            <a:off x="86830" y="4700687"/>
            <a:ext cx="1826276" cy="2095000"/>
          </a:xfrm>
          <a:prstGeom prst="rect">
            <a:avLst/>
          </a:prstGeom>
        </p:spPr>
      </p:pic>
      <p:sp>
        <p:nvSpPr>
          <p:cNvPr id="6" name="Slide Number Placeholder 5">
            <a:extLst>
              <a:ext uri="{FF2B5EF4-FFF2-40B4-BE49-F238E27FC236}">
                <a16:creationId xmlns:a16="http://schemas.microsoft.com/office/drawing/2014/main" id="{F1E59436-2F6A-4E76-B133-BFD57B200D32}"/>
              </a:ext>
            </a:extLst>
          </p:cNvPr>
          <p:cNvSpPr>
            <a:spLocks noGrp="1"/>
          </p:cNvSpPr>
          <p:nvPr>
            <p:ph type="sldNum" sz="quarter" idx="12"/>
          </p:nvPr>
        </p:nvSpPr>
        <p:spPr/>
        <p:txBody>
          <a:bodyPr/>
          <a:lstStyle/>
          <a:p>
            <a:fld id="{A3A487CF-3D6F-47DB-B74A-F2A9A85FDE29}" type="slidenum">
              <a:rPr lang="en-GB" smtClean="0"/>
              <a:t>9</a:t>
            </a:fld>
            <a:endParaRPr lang="en-GB"/>
          </a:p>
        </p:txBody>
      </p:sp>
      <p:sp>
        <p:nvSpPr>
          <p:cNvPr id="11" name="TextBox 10">
            <a:extLst>
              <a:ext uri="{FF2B5EF4-FFF2-40B4-BE49-F238E27FC236}">
                <a16:creationId xmlns:a16="http://schemas.microsoft.com/office/drawing/2014/main" id="{7E778A7E-CA69-4AFB-BCC1-180EF7371010}"/>
              </a:ext>
            </a:extLst>
          </p:cNvPr>
          <p:cNvSpPr txBox="1"/>
          <p:nvPr/>
        </p:nvSpPr>
        <p:spPr>
          <a:xfrm>
            <a:off x="1329482" y="1039533"/>
            <a:ext cx="10024318" cy="892552"/>
          </a:xfrm>
          <a:prstGeom prst="rect">
            <a:avLst/>
          </a:prstGeom>
          <a:noFill/>
          <a:ln>
            <a:noFill/>
          </a:ln>
        </p:spPr>
        <p:txBody>
          <a:bodyPr wrap="square" rtlCol="0">
            <a:spAutoFit/>
          </a:bodyPr>
          <a:lstStyle/>
          <a:p>
            <a:pPr algn="ctr"/>
            <a:r>
              <a:rPr lang="en-GB" sz="2800" b="1" dirty="0">
                <a:solidFill>
                  <a:srgbClr val="7030A0"/>
                </a:solidFill>
                <a:latin typeface="D3 RoundSquarism" panose="020B0600000000000000" pitchFamily="34" charset="0"/>
              </a:rPr>
              <a:t>1</a:t>
            </a:r>
            <a:r>
              <a:rPr lang="en-GB" b="1" dirty="0"/>
              <a:t>  </a:t>
            </a:r>
            <a:r>
              <a:rPr lang="en-GB" sz="2400" b="1" dirty="0"/>
              <a:t>Nil reporting by FI (bank)  maintaining financial assets of an FI Investment Entity</a:t>
            </a:r>
          </a:p>
        </p:txBody>
      </p:sp>
      <p:sp>
        <p:nvSpPr>
          <p:cNvPr id="2" name="Rectangle 1">
            <a:extLst>
              <a:ext uri="{FF2B5EF4-FFF2-40B4-BE49-F238E27FC236}">
                <a16:creationId xmlns:a16="http://schemas.microsoft.com/office/drawing/2014/main" id="{203AE1F4-EA34-5554-A28F-DF623A2BB7E4}"/>
              </a:ext>
            </a:extLst>
          </p:cNvPr>
          <p:cNvSpPr/>
          <p:nvPr/>
        </p:nvSpPr>
        <p:spPr>
          <a:xfrm>
            <a:off x="1200396" y="1849775"/>
            <a:ext cx="8497470" cy="4350358"/>
          </a:xfrm>
          <a:prstGeom prst="rect">
            <a:avLst/>
          </a:prstGeom>
        </p:spPr>
        <p:txBody>
          <a:bodyPr wrap="square">
            <a:spAutoFit/>
          </a:bodyPr>
          <a:lstStyle/>
          <a:p>
            <a:pPr>
              <a:lnSpc>
                <a:spcPct val="150000"/>
              </a:lnSpc>
            </a:pPr>
            <a:r>
              <a:rPr lang="en-GB" b="1" dirty="0"/>
              <a:t>Reportable Person </a:t>
            </a:r>
            <a:r>
              <a:rPr lang="en-GB" dirty="0"/>
              <a:t>means a Reportable Jurisdiction Person </a:t>
            </a:r>
            <a:r>
              <a:rPr lang="en-GB" sz="2000" b="1" u="sng" dirty="0"/>
              <a:t>other</a:t>
            </a:r>
            <a:r>
              <a:rPr lang="en-GB" dirty="0"/>
              <a:t> than an entity      </a:t>
            </a:r>
            <a:r>
              <a:rPr lang="en-GB" dirty="0" err="1">
                <a:solidFill>
                  <a:srgbClr val="385623"/>
                </a:solidFill>
                <a:latin typeface="Calibri" panose="020F0502020204030204" pitchFamily="34" charset="0"/>
                <a:ea typeface="Calibri" panose="020F0502020204030204" pitchFamily="34" charset="0"/>
                <a:cs typeface="Arial" panose="020B0604020202020204" pitchFamily="34" charset="0"/>
              </a:rPr>
              <a:t>i</a:t>
            </a:r>
            <a:r>
              <a:rPr lang="en-GB" dirty="0">
                <a:solidFill>
                  <a:srgbClr val="385623"/>
                </a:solidFill>
                <a:latin typeface="Calibri" panose="020F0502020204030204" pitchFamily="34" charset="0"/>
                <a:ea typeface="Calibri" panose="020F0502020204030204" pitchFamily="34" charset="0"/>
                <a:cs typeface="Arial" panose="020B0604020202020204" pitchFamily="34" charset="0"/>
              </a:rPr>
              <a:t>). Regularly traded, ii). Govt entity, iii). International organisation, iv). Central bank,        v). Financial Institution except non-participating jurisdiction investment entity:</a:t>
            </a:r>
            <a:endParaRPr lang="en-GB" dirty="0"/>
          </a:p>
          <a:p>
            <a:pPr>
              <a:lnSpc>
                <a:spcPct val="150000"/>
              </a:lnSpc>
            </a:pPr>
            <a:r>
              <a:rPr lang="en-GB" b="1" dirty="0"/>
              <a:t>Financial Institutions are:</a:t>
            </a:r>
            <a:endParaRPr lang="en-GB" sz="1600" dirty="0"/>
          </a:p>
          <a:p>
            <a:pPr marL="538163" indent="-285750">
              <a:lnSpc>
                <a:spcPct val="150000"/>
              </a:lnSpc>
              <a:buFont typeface="Wingdings" panose="05000000000000000000" pitchFamily="2" charset="2"/>
              <a:buChar char="§"/>
            </a:pPr>
            <a:r>
              <a:rPr lang="en-GB" sz="1600" dirty="0"/>
              <a:t>Custodial Institution</a:t>
            </a:r>
          </a:p>
          <a:p>
            <a:pPr marL="538163" indent="-285750">
              <a:lnSpc>
                <a:spcPct val="150000"/>
              </a:lnSpc>
              <a:buFont typeface="Wingdings" panose="05000000000000000000" pitchFamily="2" charset="2"/>
              <a:buChar char="§"/>
            </a:pPr>
            <a:r>
              <a:rPr lang="en-GB" sz="1600" dirty="0"/>
              <a:t>Depository Institution</a:t>
            </a:r>
          </a:p>
          <a:p>
            <a:pPr marL="538163" indent="-285750">
              <a:lnSpc>
                <a:spcPct val="150000"/>
              </a:lnSpc>
              <a:buFont typeface="Wingdings" panose="05000000000000000000" pitchFamily="2" charset="2"/>
              <a:buChar char="§"/>
            </a:pPr>
            <a:r>
              <a:rPr lang="en-GB" sz="1600" dirty="0"/>
              <a:t>Specified Insurance Company</a:t>
            </a:r>
          </a:p>
          <a:p>
            <a:pPr marL="538163" indent="-285750">
              <a:lnSpc>
                <a:spcPct val="150000"/>
              </a:lnSpc>
              <a:buFont typeface="Wingdings" panose="05000000000000000000" pitchFamily="2" charset="2"/>
              <a:buChar char="§"/>
            </a:pPr>
            <a:r>
              <a:rPr lang="en-GB" sz="1600" b="1" dirty="0"/>
              <a:t>Professionally Managed Investment Entity</a:t>
            </a:r>
            <a:r>
              <a:rPr lang="en-GB" sz="1600" dirty="0"/>
              <a:t> </a:t>
            </a:r>
          </a:p>
          <a:p>
            <a:pPr marL="995363" lvl="1" indent="-285750">
              <a:lnSpc>
                <a:spcPct val="150000"/>
              </a:lnSpc>
              <a:buFont typeface="Courier New" panose="02070309020205020404" pitchFamily="49" charset="0"/>
              <a:buChar char="o"/>
            </a:pPr>
            <a:r>
              <a:rPr lang="en-GB" sz="1600" dirty="0"/>
              <a:t>Income test: &gt; 50% passive income, and</a:t>
            </a:r>
          </a:p>
          <a:p>
            <a:pPr marL="995363" lvl="1" indent="-285750">
              <a:lnSpc>
                <a:spcPct val="150000"/>
              </a:lnSpc>
              <a:buFont typeface="Courier New" panose="02070309020205020404" pitchFamily="49" charset="0"/>
              <a:buChar char="o"/>
            </a:pPr>
            <a:r>
              <a:rPr lang="en-GB" sz="1600" dirty="0"/>
              <a:t>Asset management test : Mix of FI discretionary basis and individuals </a:t>
            </a:r>
          </a:p>
          <a:p>
            <a:pPr marL="995363" lvl="1" indent="-285750">
              <a:lnSpc>
                <a:spcPct val="150000"/>
              </a:lnSpc>
              <a:buFont typeface="Courier New" panose="02070309020205020404" pitchFamily="49" charset="0"/>
              <a:buChar char="o"/>
            </a:pPr>
            <a:r>
              <a:rPr lang="en-GB" sz="1600" dirty="0"/>
              <a:t>No asset test (only  for Active NFE type A)</a:t>
            </a:r>
          </a:p>
        </p:txBody>
      </p:sp>
      <p:cxnSp>
        <p:nvCxnSpPr>
          <p:cNvPr id="3" name="Straight Arrow Connector 2">
            <a:extLst>
              <a:ext uri="{FF2B5EF4-FFF2-40B4-BE49-F238E27FC236}">
                <a16:creationId xmlns:a16="http://schemas.microsoft.com/office/drawing/2014/main" id="{F78B00D2-0C2B-4E1E-5199-CCFAE53CF1B3}"/>
              </a:ext>
            </a:extLst>
          </p:cNvPr>
          <p:cNvCxnSpPr>
            <a:cxnSpLocks/>
          </p:cNvCxnSpPr>
          <p:nvPr/>
        </p:nvCxnSpPr>
        <p:spPr>
          <a:xfrm flipV="1">
            <a:off x="10836874" y="3889715"/>
            <a:ext cx="0" cy="68400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 name="Trust bank" descr="A picture containing building, outdoor, sitting, front&#10;&#10;Description automatically generated">
            <a:extLst>
              <a:ext uri="{FF2B5EF4-FFF2-40B4-BE49-F238E27FC236}">
                <a16:creationId xmlns:a16="http://schemas.microsoft.com/office/drawing/2014/main" id="{1DE657A3-8B9A-9119-4C04-3FE4986C296F}"/>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077535" y="4533258"/>
            <a:ext cx="1518678" cy="1121711"/>
          </a:xfrm>
          <a:prstGeom prst="rect">
            <a:avLst/>
          </a:prstGeom>
        </p:spPr>
      </p:pic>
      <p:sp>
        <p:nvSpPr>
          <p:cNvPr id="8" name="TextBox 7">
            <a:extLst>
              <a:ext uri="{FF2B5EF4-FFF2-40B4-BE49-F238E27FC236}">
                <a16:creationId xmlns:a16="http://schemas.microsoft.com/office/drawing/2014/main" id="{B21A43D4-D332-66F3-D0B0-65886E5C0442}"/>
              </a:ext>
            </a:extLst>
          </p:cNvPr>
          <p:cNvSpPr txBox="1"/>
          <p:nvPr/>
        </p:nvSpPr>
        <p:spPr>
          <a:xfrm>
            <a:off x="10852057" y="4112050"/>
            <a:ext cx="432650" cy="461665"/>
          </a:xfrm>
          <a:prstGeom prst="rect">
            <a:avLst/>
          </a:prstGeom>
          <a:noFill/>
        </p:spPr>
        <p:txBody>
          <a:bodyPr wrap="square" rtlCol="0">
            <a:spAutoFit/>
          </a:bodyPr>
          <a:lstStyle/>
          <a:p>
            <a:r>
              <a:rPr lang="de-DE" sz="2400" dirty="0">
                <a:solidFill>
                  <a:srgbClr val="7030A0"/>
                </a:solidFill>
                <a:latin typeface="D3 RoundSquarism" panose="020B0600000000000000" pitchFamily="34" charset="0"/>
              </a:rPr>
              <a:t>1</a:t>
            </a:r>
            <a:endParaRPr lang="en-GB" sz="2400" dirty="0">
              <a:solidFill>
                <a:srgbClr val="7030A0"/>
              </a:solidFill>
              <a:latin typeface="D3 RoundSquarism" panose="020B0600000000000000" pitchFamily="34" charset="0"/>
            </a:endParaRPr>
          </a:p>
        </p:txBody>
      </p:sp>
      <p:sp>
        <p:nvSpPr>
          <p:cNvPr id="12" name="TextBox 11">
            <a:extLst>
              <a:ext uri="{FF2B5EF4-FFF2-40B4-BE49-F238E27FC236}">
                <a16:creationId xmlns:a16="http://schemas.microsoft.com/office/drawing/2014/main" id="{E5BD5293-C8FB-62A4-2F46-F0CD988FCEA7}"/>
              </a:ext>
            </a:extLst>
          </p:cNvPr>
          <p:cNvSpPr txBox="1"/>
          <p:nvPr/>
        </p:nvSpPr>
        <p:spPr>
          <a:xfrm>
            <a:off x="3346314" y="221702"/>
            <a:ext cx="5797054" cy="584775"/>
          </a:xfrm>
          <a:prstGeom prst="rect">
            <a:avLst/>
          </a:prstGeom>
          <a:noFill/>
          <a:ln>
            <a:noFill/>
          </a:ln>
        </p:spPr>
        <p:txBody>
          <a:bodyPr wrap="square" rtlCol="0">
            <a:spAutoFit/>
          </a:bodyPr>
          <a:lstStyle/>
          <a:p>
            <a:pPr algn="ctr"/>
            <a:r>
              <a:rPr lang="en-GB" sz="3200" b="1" dirty="0"/>
              <a:t>b). Polar bear structure</a:t>
            </a:r>
          </a:p>
        </p:txBody>
      </p:sp>
      <p:sp>
        <p:nvSpPr>
          <p:cNvPr id="10" name="Arc 16">
            <a:extLst>
              <a:ext uri="{FF2B5EF4-FFF2-40B4-BE49-F238E27FC236}">
                <a16:creationId xmlns:a16="http://schemas.microsoft.com/office/drawing/2014/main" id="{B54BE4B2-A8E8-DA42-162F-3E7F010D8EF8}"/>
              </a:ext>
            </a:extLst>
          </p:cNvPr>
          <p:cNvSpPr/>
          <p:nvPr/>
        </p:nvSpPr>
        <p:spPr>
          <a:xfrm>
            <a:off x="667960" y="6200133"/>
            <a:ext cx="170240" cy="213006"/>
          </a:xfrm>
          <a:custGeom>
            <a:avLst/>
            <a:gdLst>
              <a:gd name="connsiteX0" fmla="*/ 117389 w 234778"/>
              <a:gd name="connsiteY0" fmla="*/ 0 h 296563"/>
              <a:gd name="connsiteX1" fmla="*/ 234768 w 234778"/>
              <a:gd name="connsiteY1" fmla="*/ 146395 h 296563"/>
              <a:gd name="connsiteX2" fmla="*/ 122153 w 234778"/>
              <a:gd name="connsiteY2" fmla="*/ 296442 h 296563"/>
              <a:gd name="connsiteX3" fmla="*/ 85 w 234778"/>
              <a:gd name="connsiteY3" fmla="*/ 153943 h 296563"/>
              <a:gd name="connsiteX4" fmla="*/ 107873 w 234778"/>
              <a:gd name="connsiteY4" fmla="*/ 488 h 296563"/>
              <a:gd name="connsiteX5" fmla="*/ 117389 w 234778"/>
              <a:gd name="connsiteY5" fmla="*/ 148282 h 296563"/>
              <a:gd name="connsiteX6" fmla="*/ 117389 w 234778"/>
              <a:gd name="connsiteY6" fmla="*/ 0 h 296563"/>
              <a:gd name="connsiteX0" fmla="*/ 117389 w 234778"/>
              <a:gd name="connsiteY0" fmla="*/ 0 h 296563"/>
              <a:gd name="connsiteX1" fmla="*/ 234768 w 234778"/>
              <a:gd name="connsiteY1" fmla="*/ 146395 h 296563"/>
              <a:gd name="connsiteX2" fmla="*/ 122153 w 234778"/>
              <a:gd name="connsiteY2" fmla="*/ 296442 h 296563"/>
              <a:gd name="connsiteX3" fmla="*/ 85 w 234778"/>
              <a:gd name="connsiteY3" fmla="*/ 153943 h 296563"/>
              <a:gd name="connsiteX4" fmla="*/ 107873 w 234778"/>
              <a:gd name="connsiteY4" fmla="*/ 488 h 296563"/>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07875 w 234779"/>
              <a:gd name="connsiteY4" fmla="*/ 32447 h 328525"/>
              <a:gd name="connsiteX5" fmla="*/ 117391 w 234779"/>
              <a:gd name="connsiteY5" fmla="*/ 180241 h 328525"/>
              <a:gd name="connsiteX6" fmla="*/ 117391 w 234779"/>
              <a:gd name="connsiteY6" fmla="*/ 31959 h 328525"/>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55070 w 234779"/>
              <a:gd name="connsiteY4" fmla="*/ 0 h 328525"/>
              <a:gd name="connsiteX0" fmla="*/ 117391 w 234779"/>
              <a:gd name="connsiteY0" fmla="*/ 31959 h 328525"/>
              <a:gd name="connsiteX1" fmla="*/ 234770 w 234779"/>
              <a:gd name="connsiteY1" fmla="*/ 178354 h 328525"/>
              <a:gd name="connsiteX2" fmla="*/ 122155 w 234779"/>
              <a:gd name="connsiteY2" fmla="*/ 328401 h 328525"/>
              <a:gd name="connsiteX3" fmla="*/ 87 w 234779"/>
              <a:gd name="connsiteY3" fmla="*/ 185902 h 328525"/>
              <a:gd name="connsiteX4" fmla="*/ 107875 w 234779"/>
              <a:gd name="connsiteY4" fmla="*/ 32447 h 328525"/>
              <a:gd name="connsiteX5" fmla="*/ 117391 w 234779"/>
              <a:gd name="connsiteY5" fmla="*/ 180241 h 328525"/>
              <a:gd name="connsiteX6" fmla="*/ 117391 w 234779"/>
              <a:gd name="connsiteY6" fmla="*/ 31959 h 328525"/>
              <a:gd name="connsiteX0" fmla="*/ 25951 w 234779"/>
              <a:gd name="connsiteY0" fmla="*/ 2462 h 328525"/>
              <a:gd name="connsiteX1" fmla="*/ 234770 w 234779"/>
              <a:gd name="connsiteY1" fmla="*/ 178354 h 328525"/>
              <a:gd name="connsiteX2" fmla="*/ 122155 w 234779"/>
              <a:gd name="connsiteY2" fmla="*/ 328401 h 328525"/>
              <a:gd name="connsiteX3" fmla="*/ 87 w 234779"/>
              <a:gd name="connsiteY3" fmla="*/ 185902 h 328525"/>
              <a:gd name="connsiteX4" fmla="*/ 155070 w 234779"/>
              <a:gd name="connsiteY4" fmla="*/ 0 h 32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79" h="328525" stroke="0" extrusionOk="0">
                <a:moveTo>
                  <a:pt x="117391" y="31959"/>
                </a:moveTo>
                <a:cubicBezTo>
                  <a:pt x="181641" y="31959"/>
                  <a:pt x="233953" y="97203"/>
                  <a:pt x="234770" y="178354"/>
                </a:cubicBezTo>
                <a:cubicBezTo>
                  <a:pt x="235579" y="258632"/>
                  <a:pt x="185661" y="325142"/>
                  <a:pt x="122155" y="328401"/>
                </a:cubicBezTo>
                <a:cubicBezTo>
                  <a:pt x="57266" y="331731"/>
                  <a:pt x="2566" y="267876"/>
                  <a:pt x="87" y="185902"/>
                </a:cubicBezTo>
                <a:cubicBezTo>
                  <a:pt x="-2313" y="106543"/>
                  <a:pt x="45211" y="38885"/>
                  <a:pt x="107875" y="32447"/>
                </a:cubicBezTo>
                <a:lnTo>
                  <a:pt x="117391" y="180241"/>
                </a:lnTo>
                <a:lnTo>
                  <a:pt x="117391" y="31959"/>
                </a:lnTo>
                <a:close/>
              </a:path>
              <a:path w="234779" h="328525" fill="none">
                <a:moveTo>
                  <a:pt x="25951" y="2462"/>
                </a:moveTo>
                <a:cubicBezTo>
                  <a:pt x="90201" y="2462"/>
                  <a:pt x="233953" y="97203"/>
                  <a:pt x="234770" y="178354"/>
                </a:cubicBezTo>
                <a:cubicBezTo>
                  <a:pt x="235579" y="258632"/>
                  <a:pt x="185661" y="325142"/>
                  <a:pt x="122155" y="328401"/>
                </a:cubicBezTo>
                <a:cubicBezTo>
                  <a:pt x="57266" y="331731"/>
                  <a:pt x="2566" y="267876"/>
                  <a:pt x="87" y="185902"/>
                </a:cubicBezTo>
                <a:cubicBezTo>
                  <a:pt x="-2313" y="106543"/>
                  <a:pt x="92406" y="6438"/>
                  <a:pt x="155070" y="0"/>
                </a:cubicBez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pic>
        <p:nvPicPr>
          <p:cNvPr id="14" name="Picture 13" descr="A group of cartoon characters sitting at a table&#10;&#10;Description automatically generated">
            <a:extLst>
              <a:ext uri="{FF2B5EF4-FFF2-40B4-BE49-F238E27FC236}">
                <a16:creationId xmlns:a16="http://schemas.microsoft.com/office/drawing/2014/main" id="{97978EF2-6EEA-2A9A-F627-0A9C5FD4A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4478" y="2760862"/>
            <a:ext cx="1964792" cy="1046849"/>
          </a:xfrm>
          <a:prstGeom prst="ellipse">
            <a:avLst/>
          </a:prstGeom>
          <a:ln w="127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D9665492-121E-1082-C6EE-28FB99DDEFDD}"/>
              </a:ext>
            </a:extLst>
          </p:cNvPr>
          <p:cNvSpPr txBox="1"/>
          <p:nvPr/>
        </p:nvSpPr>
        <p:spPr>
          <a:xfrm>
            <a:off x="10187869" y="3267383"/>
            <a:ext cx="2004131" cy="461665"/>
          </a:xfrm>
          <a:prstGeom prst="rect">
            <a:avLst/>
          </a:prstGeom>
          <a:noFill/>
        </p:spPr>
        <p:txBody>
          <a:bodyPr wrap="square" rtlCol="0">
            <a:spAutoFit/>
          </a:bodyPr>
          <a:lstStyle/>
          <a:p>
            <a:r>
              <a:rPr lang="en-US" sz="1200" b="1" dirty="0"/>
              <a:t>          Managed    </a:t>
            </a:r>
          </a:p>
          <a:p>
            <a:r>
              <a:rPr lang="en-US" sz="1200" b="1" dirty="0"/>
              <a:t>  Investment Entity</a:t>
            </a:r>
            <a:endParaRPr lang="en-GB" sz="1200" b="1" dirty="0"/>
          </a:p>
        </p:txBody>
      </p:sp>
      <p:sp>
        <p:nvSpPr>
          <p:cNvPr id="5" name="TextBox 4">
            <a:extLst>
              <a:ext uri="{FF2B5EF4-FFF2-40B4-BE49-F238E27FC236}">
                <a16:creationId xmlns:a16="http://schemas.microsoft.com/office/drawing/2014/main" id="{14929903-A1B5-4516-CA1A-AEACE0EDEED5}"/>
              </a:ext>
            </a:extLst>
          </p:cNvPr>
          <p:cNvSpPr txBox="1"/>
          <p:nvPr/>
        </p:nvSpPr>
        <p:spPr>
          <a:xfrm>
            <a:off x="11738042" y="103762"/>
            <a:ext cx="453957" cy="369332"/>
          </a:xfrm>
          <a:prstGeom prst="rect">
            <a:avLst/>
          </a:prstGeom>
          <a:noFill/>
        </p:spPr>
        <p:txBody>
          <a:bodyPr wrap="square" rtlCol="0">
            <a:spAutoFit/>
          </a:bodyPr>
          <a:lstStyle/>
          <a:p>
            <a:fld id="{7DE75FF0-525D-4452-BDEA-5FFD9ED055E4}" type="slidenum">
              <a:rPr lang="de-CH" smtClean="0"/>
              <a:t>9</a:t>
            </a:fld>
            <a:endParaRPr lang="de-CH" dirty="0"/>
          </a:p>
        </p:txBody>
      </p:sp>
    </p:spTree>
    <p:extLst>
      <p:ext uri="{BB962C8B-B14F-4D97-AF65-F5344CB8AC3E}">
        <p14:creationId xmlns:p14="http://schemas.microsoft.com/office/powerpoint/2010/main" val="367792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3494</Words>
  <Application>Microsoft Office PowerPoint</Application>
  <PresentationFormat>Widescreen</PresentationFormat>
  <Paragraphs>422</Paragraphs>
  <Slides>29</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Times New Roman</vt:lpstr>
      <vt:lpstr>Courier New</vt:lpstr>
      <vt:lpstr>Aptos Display</vt:lpstr>
      <vt:lpstr>ADLaM Display</vt:lpstr>
      <vt:lpstr>Calibri</vt:lpstr>
      <vt:lpstr>Arial</vt:lpstr>
      <vt:lpstr>Aptos</vt:lpstr>
      <vt:lpstr>Wingdings</vt:lpstr>
      <vt:lpstr>Symbol</vt:lpstr>
      <vt:lpstr>Tahoma</vt:lpstr>
      <vt:lpstr>D3 RoundSquarism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Morris</dc:creator>
  <cp:lastModifiedBy>Mark Morris</cp:lastModifiedBy>
  <cp:revision>16</cp:revision>
  <cp:lastPrinted>2025-12-30T09:53:32Z</cp:lastPrinted>
  <dcterms:created xsi:type="dcterms:W3CDTF">2019-01-17T15:05:41Z</dcterms:created>
  <dcterms:modified xsi:type="dcterms:W3CDTF">2026-01-13T09:21:24Z</dcterms:modified>
</cp:coreProperties>
</file>